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tags/tag8.xml" ContentType="application/vnd.openxmlformats-officedocument.presentationml.tags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61" r:id="rId3"/>
    <p:sldId id="264" r:id="rId4"/>
    <p:sldId id="262" r:id="rId5"/>
    <p:sldId id="265" r:id="rId6"/>
    <p:sldId id="268" r:id="rId7"/>
    <p:sldId id="267" r:id="rId8"/>
    <p:sldId id="269" r:id="rId9"/>
    <p:sldId id="266" r:id="rId10"/>
    <p:sldId id="270" r:id="rId11"/>
    <p:sldId id="276" r:id="rId12"/>
    <p:sldId id="281" r:id="rId13"/>
    <p:sldId id="271" r:id="rId14"/>
    <p:sldId id="277" r:id="rId15"/>
    <p:sldId id="272" r:id="rId16"/>
    <p:sldId id="278" r:id="rId17"/>
    <p:sldId id="273" r:id="rId18"/>
    <p:sldId id="279" r:id="rId19"/>
    <p:sldId id="274" r:id="rId20"/>
    <p:sldId id="275" r:id="rId21"/>
    <p:sldId id="282" r:id="rId22"/>
    <p:sldId id="280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ori Oviatt" initials="LO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3" autoAdjust="0"/>
    <p:restoredTop sz="94712" autoAdjust="0"/>
  </p:normalViewPr>
  <p:slideViewPr>
    <p:cSldViewPr>
      <p:cViewPr varScale="1">
        <p:scale>
          <a:sx n="87" d="100"/>
          <a:sy n="87" d="100"/>
        </p:scale>
        <p:origin x="-7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236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F95A8F5-9E49-4736-8E08-EE2982DE5C6B}" type="doc">
      <dgm:prSet loTypeId="urn:microsoft.com/office/officeart/2005/8/layout/orgChart1" loCatId="hierarchy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D76F8F4C-775C-48C4-BAE1-09CD207D9A83}">
      <dgm:prSet phldrT="[Text]"/>
      <dgm:spPr/>
      <dgm:t>
        <a:bodyPr/>
        <a:lstStyle/>
        <a:p>
          <a:r>
            <a:rPr lang="en-US" dirty="0" smtClean="0"/>
            <a:t>YOU</a:t>
          </a:r>
          <a:endParaRPr lang="en-US" dirty="0"/>
        </a:p>
      </dgm:t>
    </dgm:pt>
    <dgm:pt modelId="{D2EE758E-E81C-4EBA-86FE-AD2AA6C852A6}" type="parTrans" cxnId="{68125436-B7A7-401C-9062-2A4AD45A5561}">
      <dgm:prSet/>
      <dgm:spPr/>
      <dgm:t>
        <a:bodyPr/>
        <a:lstStyle/>
        <a:p>
          <a:endParaRPr lang="en-US"/>
        </a:p>
      </dgm:t>
    </dgm:pt>
    <dgm:pt modelId="{57150505-7F69-4B8C-BEC5-47E8575DE8B6}" type="sibTrans" cxnId="{68125436-B7A7-401C-9062-2A4AD45A5561}">
      <dgm:prSet/>
      <dgm:spPr/>
      <dgm:t>
        <a:bodyPr/>
        <a:lstStyle/>
        <a:p>
          <a:endParaRPr lang="en-US"/>
        </a:p>
      </dgm:t>
    </dgm:pt>
    <dgm:pt modelId="{4A03B352-F3A2-4F38-9FC6-913AFA0AD06D}" type="asst">
      <dgm:prSet phldrT="[Text]"/>
      <dgm:spPr/>
      <dgm:t>
        <a:bodyPr/>
        <a:lstStyle/>
        <a:p>
          <a:r>
            <a:rPr lang="en-US" dirty="0" smtClean="0"/>
            <a:t>YOU</a:t>
          </a:r>
          <a:endParaRPr lang="en-US" dirty="0"/>
        </a:p>
      </dgm:t>
    </dgm:pt>
    <dgm:pt modelId="{D66E9499-2650-4B78-8A59-458B47AEBE5F}" type="parTrans" cxnId="{A707A04B-78C1-4469-AF5B-183D79D6C66E}">
      <dgm:prSet/>
      <dgm:spPr/>
      <dgm:t>
        <a:bodyPr/>
        <a:lstStyle/>
        <a:p>
          <a:endParaRPr lang="en-US"/>
        </a:p>
      </dgm:t>
    </dgm:pt>
    <dgm:pt modelId="{319BAF4F-03A4-4EA7-A67E-E27B35A5AC00}" type="sibTrans" cxnId="{A707A04B-78C1-4469-AF5B-183D79D6C66E}">
      <dgm:prSet/>
      <dgm:spPr/>
      <dgm:t>
        <a:bodyPr/>
        <a:lstStyle/>
        <a:p>
          <a:endParaRPr lang="en-US"/>
        </a:p>
      </dgm:t>
    </dgm:pt>
    <dgm:pt modelId="{D4F8C3D2-DEE2-45BE-B88D-3CD474345722}">
      <dgm:prSet phldrT="[Text]"/>
      <dgm:spPr/>
      <dgm:t>
        <a:bodyPr/>
        <a:lstStyle/>
        <a:p>
          <a:r>
            <a:rPr lang="en-US" dirty="0" smtClean="0"/>
            <a:t>YOU</a:t>
          </a:r>
          <a:endParaRPr lang="en-US" dirty="0"/>
        </a:p>
      </dgm:t>
    </dgm:pt>
    <dgm:pt modelId="{B191FDF2-8CD5-4614-8BE1-0630C4516CF2}" type="parTrans" cxnId="{3ABB0CBC-D49F-4134-8089-03AE92E88B1B}">
      <dgm:prSet/>
      <dgm:spPr/>
      <dgm:t>
        <a:bodyPr/>
        <a:lstStyle/>
        <a:p>
          <a:endParaRPr lang="en-US"/>
        </a:p>
      </dgm:t>
    </dgm:pt>
    <dgm:pt modelId="{407423E5-77D2-4911-A8DA-96FAB0B4FEAC}" type="sibTrans" cxnId="{3ABB0CBC-D49F-4134-8089-03AE92E88B1B}">
      <dgm:prSet/>
      <dgm:spPr/>
      <dgm:t>
        <a:bodyPr/>
        <a:lstStyle/>
        <a:p>
          <a:endParaRPr lang="en-US"/>
        </a:p>
      </dgm:t>
    </dgm:pt>
    <dgm:pt modelId="{B6392001-1106-4577-88A2-B4DE0FCBF87F}">
      <dgm:prSet phldrT="[Text]"/>
      <dgm:spPr/>
      <dgm:t>
        <a:bodyPr/>
        <a:lstStyle/>
        <a:p>
          <a:r>
            <a:rPr lang="en-US" dirty="0" smtClean="0"/>
            <a:t>YOU</a:t>
          </a:r>
          <a:endParaRPr lang="en-US" dirty="0"/>
        </a:p>
      </dgm:t>
    </dgm:pt>
    <dgm:pt modelId="{1BE0299D-B498-4FFD-A925-85845B39FB78}" type="parTrans" cxnId="{AACC57D1-83F3-444F-A68B-D98D29979EF8}">
      <dgm:prSet/>
      <dgm:spPr/>
      <dgm:t>
        <a:bodyPr/>
        <a:lstStyle/>
        <a:p>
          <a:endParaRPr lang="en-US"/>
        </a:p>
      </dgm:t>
    </dgm:pt>
    <dgm:pt modelId="{751EAC66-B9DE-4DA8-8911-72EA0976DC35}" type="sibTrans" cxnId="{AACC57D1-83F3-444F-A68B-D98D29979EF8}">
      <dgm:prSet/>
      <dgm:spPr/>
      <dgm:t>
        <a:bodyPr/>
        <a:lstStyle/>
        <a:p>
          <a:endParaRPr lang="en-US"/>
        </a:p>
      </dgm:t>
    </dgm:pt>
    <dgm:pt modelId="{1CC22591-7606-4212-8779-AE5B1FE92AFF}">
      <dgm:prSet phldrT="[Text]"/>
      <dgm:spPr/>
      <dgm:t>
        <a:bodyPr/>
        <a:lstStyle/>
        <a:p>
          <a:r>
            <a:rPr lang="en-US" dirty="0" smtClean="0"/>
            <a:t>YOU</a:t>
          </a:r>
          <a:endParaRPr lang="en-US" dirty="0"/>
        </a:p>
      </dgm:t>
    </dgm:pt>
    <dgm:pt modelId="{89C0A782-F6F8-4384-82A1-49B380430D07}" type="parTrans" cxnId="{8046117E-1DD7-47BF-A104-239E016A3020}">
      <dgm:prSet/>
      <dgm:spPr/>
      <dgm:t>
        <a:bodyPr/>
        <a:lstStyle/>
        <a:p>
          <a:endParaRPr lang="en-US"/>
        </a:p>
      </dgm:t>
    </dgm:pt>
    <dgm:pt modelId="{7B48983B-8A43-4DDA-84BA-AF23361FD79D}" type="sibTrans" cxnId="{8046117E-1DD7-47BF-A104-239E016A3020}">
      <dgm:prSet/>
      <dgm:spPr/>
      <dgm:t>
        <a:bodyPr/>
        <a:lstStyle/>
        <a:p>
          <a:endParaRPr lang="en-US"/>
        </a:p>
      </dgm:t>
    </dgm:pt>
    <dgm:pt modelId="{7C6C0356-157A-4398-B4AF-D9EA3EC26B2E}" type="pres">
      <dgm:prSet presAssocID="{BF95A8F5-9E49-4736-8E08-EE2982DE5C6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F04426D9-6282-4F8F-8325-87697322FFD4}" type="pres">
      <dgm:prSet presAssocID="{D76F8F4C-775C-48C4-BAE1-09CD207D9A83}" presName="hierRoot1" presStyleCnt="0">
        <dgm:presLayoutVars>
          <dgm:hierBranch val="init"/>
        </dgm:presLayoutVars>
      </dgm:prSet>
      <dgm:spPr/>
    </dgm:pt>
    <dgm:pt modelId="{892FCBF4-AA8C-49EF-99AC-AE0971A2E709}" type="pres">
      <dgm:prSet presAssocID="{D76F8F4C-775C-48C4-BAE1-09CD207D9A83}" presName="rootComposite1" presStyleCnt="0"/>
      <dgm:spPr/>
    </dgm:pt>
    <dgm:pt modelId="{F03D503E-51E4-4C09-99F6-B2FD019FEA62}" type="pres">
      <dgm:prSet presAssocID="{D76F8F4C-775C-48C4-BAE1-09CD207D9A83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EBE1128-BB7B-413B-AE27-7A4D325F3C58}" type="pres">
      <dgm:prSet presAssocID="{D76F8F4C-775C-48C4-BAE1-09CD207D9A83}" presName="rootConnector1" presStyleLbl="node1" presStyleIdx="0" presStyleCnt="0"/>
      <dgm:spPr/>
      <dgm:t>
        <a:bodyPr/>
        <a:lstStyle/>
        <a:p>
          <a:endParaRPr lang="en-US"/>
        </a:p>
      </dgm:t>
    </dgm:pt>
    <dgm:pt modelId="{15389C6D-566C-45E2-9264-63769A4D046B}" type="pres">
      <dgm:prSet presAssocID="{D76F8F4C-775C-48C4-BAE1-09CD207D9A83}" presName="hierChild2" presStyleCnt="0"/>
      <dgm:spPr/>
    </dgm:pt>
    <dgm:pt modelId="{D5ECE527-1927-40A6-B065-B0A456BBEF11}" type="pres">
      <dgm:prSet presAssocID="{B191FDF2-8CD5-4614-8BE1-0630C4516CF2}" presName="Name37" presStyleLbl="parChTrans1D2" presStyleIdx="0" presStyleCnt="4"/>
      <dgm:spPr/>
      <dgm:t>
        <a:bodyPr/>
        <a:lstStyle/>
        <a:p>
          <a:endParaRPr lang="en-US"/>
        </a:p>
      </dgm:t>
    </dgm:pt>
    <dgm:pt modelId="{D7CAE55B-2F28-4344-96E8-0BAC2B07BB13}" type="pres">
      <dgm:prSet presAssocID="{D4F8C3D2-DEE2-45BE-B88D-3CD474345722}" presName="hierRoot2" presStyleCnt="0">
        <dgm:presLayoutVars>
          <dgm:hierBranch val="init"/>
        </dgm:presLayoutVars>
      </dgm:prSet>
      <dgm:spPr/>
    </dgm:pt>
    <dgm:pt modelId="{3625B7C5-1C5B-41FA-8542-1C0D483DFF08}" type="pres">
      <dgm:prSet presAssocID="{D4F8C3D2-DEE2-45BE-B88D-3CD474345722}" presName="rootComposite" presStyleCnt="0"/>
      <dgm:spPr/>
    </dgm:pt>
    <dgm:pt modelId="{0EA05CB6-6CD2-490F-B356-3CDC555222D6}" type="pres">
      <dgm:prSet presAssocID="{D4F8C3D2-DEE2-45BE-B88D-3CD474345722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424C526-5232-49C8-8B59-43E9631F2D71}" type="pres">
      <dgm:prSet presAssocID="{D4F8C3D2-DEE2-45BE-B88D-3CD474345722}" presName="rootConnector" presStyleLbl="node2" presStyleIdx="0" presStyleCnt="3"/>
      <dgm:spPr/>
      <dgm:t>
        <a:bodyPr/>
        <a:lstStyle/>
        <a:p>
          <a:endParaRPr lang="en-US"/>
        </a:p>
      </dgm:t>
    </dgm:pt>
    <dgm:pt modelId="{3C50F4FA-7184-424A-B097-1BFCB32C9FB2}" type="pres">
      <dgm:prSet presAssocID="{D4F8C3D2-DEE2-45BE-B88D-3CD474345722}" presName="hierChild4" presStyleCnt="0"/>
      <dgm:spPr/>
    </dgm:pt>
    <dgm:pt modelId="{4A17519A-954F-48B9-AF61-917D826B7604}" type="pres">
      <dgm:prSet presAssocID="{D4F8C3D2-DEE2-45BE-B88D-3CD474345722}" presName="hierChild5" presStyleCnt="0"/>
      <dgm:spPr/>
    </dgm:pt>
    <dgm:pt modelId="{C251DB57-1B07-4331-818E-29547E7E8B7A}" type="pres">
      <dgm:prSet presAssocID="{1BE0299D-B498-4FFD-A925-85845B39FB78}" presName="Name37" presStyleLbl="parChTrans1D2" presStyleIdx="1" presStyleCnt="4"/>
      <dgm:spPr/>
      <dgm:t>
        <a:bodyPr/>
        <a:lstStyle/>
        <a:p>
          <a:endParaRPr lang="en-US"/>
        </a:p>
      </dgm:t>
    </dgm:pt>
    <dgm:pt modelId="{980753C7-B20A-488C-B5D7-C25A9D475697}" type="pres">
      <dgm:prSet presAssocID="{B6392001-1106-4577-88A2-B4DE0FCBF87F}" presName="hierRoot2" presStyleCnt="0">
        <dgm:presLayoutVars>
          <dgm:hierBranch val="init"/>
        </dgm:presLayoutVars>
      </dgm:prSet>
      <dgm:spPr/>
    </dgm:pt>
    <dgm:pt modelId="{1DAE2327-7A89-4575-9457-BD9AB2BDB010}" type="pres">
      <dgm:prSet presAssocID="{B6392001-1106-4577-88A2-B4DE0FCBF87F}" presName="rootComposite" presStyleCnt="0"/>
      <dgm:spPr/>
    </dgm:pt>
    <dgm:pt modelId="{0535E0DA-BD48-407E-BFA1-F23EC8736049}" type="pres">
      <dgm:prSet presAssocID="{B6392001-1106-4577-88A2-B4DE0FCBF87F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2B92599-641C-4CEC-A799-0DC60C401E71}" type="pres">
      <dgm:prSet presAssocID="{B6392001-1106-4577-88A2-B4DE0FCBF87F}" presName="rootConnector" presStyleLbl="node2" presStyleIdx="1" presStyleCnt="3"/>
      <dgm:spPr/>
      <dgm:t>
        <a:bodyPr/>
        <a:lstStyle/>
        <a:p>
          <a:endParaRPr lang="en-US"/>
        </a:p>
      </dgm:t>
    </dgm:pt>
    <dgm:pt modelId="{FD75B873-BFF9-4961-93FA-54C6010CDF7A}" type="pres">
      <dgm:prSet presAssocID="{B6392001-1106-4577-88A2-B4DE0FCBF87F}" presName="hierChild4" presStyleCnt="0"/>
      <dgm:spPr/>
    </dgm:pt>
    <dgm:pt modelId="{1CBEEDDA-EF31-4FFD-99F3-094D1F13B531}" type="pres">
      <dgm:prSet presAssocID="{B6392001-1106-4577-88A2-B4DE0FCBF87F}" presName="hierChild5" presStyleCnt="0"/>
      <dgm:spPr/>
    </dgm:pt>
    <dgm:pt modelId="{96C34DFC-7B94-4EC4-A199-49D83ADB69C0}" type="pres">
      <dgm:prSet presAssocID="{89C0A782-F6F8-4384-82A1-49B380430D07}" presName="Name37" presStyleLbl="parChTrans1D2" presStyleIdx="2" presStyleCnt="4"/>
      <dgm:spPr/>
      <dgm:t>
        <a:bodyPr/>
        <a:lstStyle/>
        <a:p>
          <a:endParaRPr lang="en-US"/>
        </a:p>
      </dgm:t>
    </dgm:pt>
    <dgm:pt modelId="{CB804E71-139F-4435-B932-1D51640E3EB7}" type="pres">
      <dgm:prSet presAssocID="{1CC22591-7606-4212-8779-AE5B1FE92AFF}" presName="hierRoot2" presStyleCnt="0">
        <dgm:presLayoutVars>
          <dgm:hierBranch val="init"/>
        </dgm:presLayoutVars>
      </dgm:prSet>
      <dgm:spPr/>
    </dgm:pt>
    <dgm:pt modelId="{1235B7FE-C05C-469B-87FA-7DCF1133874F}" type="pres">
      <dgm:prSet presAssocID="{1CC22591-7606-4212-8779-AE5B1FE92AFF}" presName="rootComposite" presStyleCnt="0"/>
      <dgm:spPr/>
    </dgm:pt>
    <dgm:pt modelId="{C9D840A5-BA6A-47DB-93B1-6F547700B97F}" type="pres">
      <dgm:prSet presAssocID="{1CC22591-7606-4212-8779-AE5B1FE92AFF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5F9BDFE-949D-4F47-8ECA-01268D7FF694}" type="pres">
      <dgm:prSet presAssocID="{1CC22591-7606-4212-8779-AE5B1FE92AFF}" presName="rootConnector" presStyleLbl="node2" presStyleIdx="2" presStyleCnt="3"/>
      <dgm:spPr/>
      <dgm:t>
        <a:bodyPr/>
        <a:lstStyle/>
        <a:p>
          <a:endParaRPr lang="en-US"/>
        </a:p>
      </dgm:t>
    </dgm:pt>
    <dgm:pt modelId="{2B25AD59-75E1-4B4F-ADD8-69FCC390B375}" type="pres">
      <dgm:prSet presAssocID="{1CC22591-7606-4212-8779-AE5B1FE92AFF}" presName="hierChild4" presStyleCnt="0"/>
      <dgm:spPr/>
    </dgm:pt>
    <dgm:pt modelId="{E4DA032A-7258-4B45-9FD7-5A6FC95EFCA8}" type="pres">
      <dgm:prSet presAssocID="{1CC22591-7606-4212-8779-AE5B1FE92AFF}" presName="hierChild5" presStyleCnt="0"/>
      <dgm:spPr/>
    </dgm:pt>
    <dgm:pt modelId="{1B9E4FD4-E6FC-49EA-BFC1-91AACD9454FD}" type="pres">
      <dgm:prSet presAssocID="{D76F8F4C-775C-48C4-BAE1-09CD207D9A83}" presName="hierChild3" presStyleCnt="0"/>
      <dgm:spPr/>
    </dgm:pt>
    <dgm:pt modelId="{5D4ED34B-8E1E-41C8-925C-0253A3274DDB}" type="pres">
      <dgm:prSet presAssocID="{D66E9499-2650-4B78-8A59-458B47AEBE5F}" presName="Name111" presStyleLbl="parChTrans1D2" presStyleIdx="3" presStyleCnt="4"/>
      <dgm:spPr/>
      <dgm:t>
        <a:bodyPr/>
        <a:lstStyle/>
        <a:p>
          <a:endParaRPr lang="en-US"/>
        </a:p>
      </dgm:t>
    </dgm:pt>
    <dgm:pt modelId="{C29F54F3-8154-4113-A00B-00D798F6794A}" type="pres">
      <dgm:prSet presAssocID="{4A03B352-F3A2-4F38-9FC6-913AFA0AD06D}" presName="hierRoot3" presStyleCnt="0">
        <dgm:presLayoutVars>
          <dgm:hierBranch val="init"/>
        </dgm:presLayoutVars>
      </dgm:prSet>
      <dgm:spPr/>
    </dgm:pt>
    <dgm:pt modelId="{7B84F559-01FC-45C3-BE3B-8DDE1DEF087F}" type="pres">
      <dgm:prSet presAssocID="{4A03B352-F3A2-4F38-9FC6-913AFA0AD06D}" presName="rootComposite3" presStyleCnt="0"/>
      <dgm:spPr/>
    </dgm:pt>
    <dgm:pt modelId="{C848576C-0267-42F2-B001-02992C8026A7}" type="pres">
      <dgm:prSet presAssocID="{4A03B352-F3A2-4F38-9FC6-913AFA0AD06D}" presName="rootText3" presStyleLbl="asst1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3BA6200-0B98-4A4E-8C3E-37A0F304E77D}" type="pres">
      <dgm:prSet presAssocID="{4A03B352-F3A2-4F38-9FC6-913AFA0AD06D}" presName="rootConnector3" presStyleLbl="asst1" presStyleIdx="0" presStyleCnt="1"/>
      <dgm:spPr/>
      <dgm:t>
        <a:bodyPr/>
        <a:lstStyle/>
        <a:p>
          <a:endParaRPr lang="en-US"/>
        </a:p>
      </dgm:t>
    </dgm:pt>
    <dgm:pt modelId="{445DD711-B1AD-4639-84F4-12D5CCA8B884}" type="pres">
      <dgm:prSet presAssocID="{4A03B352-F3A2-4F38-9FC6-913AFA0AD06D}" presName="hierChild6" presStyleCnt="0"/>
      <dgm:spPr/>
    </dgm:pt>
    <dgm:pt modelId="{02BE9F67-493E-496D-8895-A673AAF82231}" type="pres">
      <dgm:prSet presAssocID="{4A03B352-F3A2-4F38-9FC6-913AFA0AD06D}" presName="hierChild7" presStyleCnt="0"/>
      <dgm:spPr/>
    </dgm:pt>
  </dgm:ptLst>
  <dgm:cxnLst>
    <dgm:cxn modelId="{7EF09F74-1ADC-4FC3-A422-25768F11754E}" type="presOf" srcId="{1CC22591-7606-4212-8779-AE5B1FE92AFF}" destId="{C9D840A5-BA6A-47DB-93B1-6F547700B97F}" srcOrd="0" destOrd="0" presId="urn:microsoft.com/office/officeart/2005/8/layout/orgChart1"/>
    <dgm:cxn modelId="{B29600A1-FF1B-46D5-AE89-795C4724B164}" type="presOf" srcId="{1BE0299D-B498-4FFD-A925-85845B39FB78}" destId="{C251DB57-1B07-4331-818E-29547E7E8B7A}" srcOrd="0" destOrd="0" presId="urn:microsoft.com/office/officeart/2005/8/layout/orgChart1"/>
    <dgm:cxn modelId="{56805B5F-6DFE-4357-8F42-8E6DFDD2E868}" type="presOf" srcId="{D4F8C3D2-DEE2-45BE-B88D-3CD474345722}" destId="{0EA05CB6-6CD2-490F-B356-3CDC555222D6}" srcOrd="0" destOrd="0" presId="urn:microsoft.com/office/officeart/2005/8/layout/orgChart1"/>
    <dgm:cxn modelId="{AACC57D1-83F3-444F-A68B-D98D29979EF8}" srcId="{D76F8F4C-775C-48C4-BAE1-09CD207D9A83}" destId="{B6392001-1106-4577-88A2-B4DE0FCBF87F}" srcOrd="2" destOrd="0" parTransId="{1BE0299D-B498-4FFD-A925-85845B39FB78}" sibTransId="{751EAC66-B9DE-4DA8-8911-72EA0976DC35}"/>
    <dgm:cxn modelId="{FF0C68A6-4555-4DF5-B558-DB84D4B6A11D}" type="presOf" srcId="{D66E9499-2650-4B78-8A59-458B47AEBE5F}" destId="{5D4ED34B-8E1E-41C8-925C-0253A3274DDB}" srcOrd="0" destOrd="0" presId="urn:microsoft.com/office/officeart/2005/8/layout/orgChart1"/>
    <dgm:cxn modelId="{3ABB0CBC-D49F-4134-8089-03AE92E88B1B}" srcId="{D76F8F4C-775C-48C4-BAE1-09CD207D9A83}" destId="{D4F8C3D2-DEE2-45BE-B88D-3CD474345722}" srcOrd="1" destOrd="0" parTransId="{B191FDF2-8CD5-4614-8BE1-0630C4516CF2}" sibTransId="{407423E5-77D2-4911-A8DA-96FAB0B4FEAC}"/>
    <dgm:cxn modelId="{004CECDF-CB5D-4268-B4EA-B39F38DF555D}" type="presOf" srcId="{BF95A8F5-9E49-4736-8E08-EE2982DE5C6B}" destId="{7C6C0356-157A-4398-B4AF-D9EA3EC26B2E}" srcOrd="0" destOrd="0" presId="urn:microsoft.com/office/officeart/2005/8/layout/orgChart1"/>
    <dgm:cxn modelId="{5118B188-E72F-4DBB-A71B-4A5E247093B0}" type="presOf" srcId="{D76F8F4C-775C-48C4-BAE1-09CD207D9A83}" destId="{DEBE1128-BB7B-413B-AE27-7A4D325F3C58}" srcOrd="1" destOrd="0" presId="urn:microsoft.com/office/officeart/2005/8/layout/orgChart1"/>
    <dgm:cxn modelId="{68125436-B7A7-401C-9062-2A4AD45A5561}" srcId="{BF95A8F5-9E49-4736-8E08-EE2982DE5C6B}" destId="{D76F8F4C-775C-48C4-BAE1-09CD207D9A83}" srcOrd="0" destOrd="0" parTransId="{D2EE758E-E81C-4EBA-86FE-AD2AA6C852A6}" sibTransId="{57150505-7F69-4B8C-BEC5-47E8575DE8B6}"/>
    <dgm:cxn modelId="{A7A17984-6487-4F04-AE3F-87F0C0007385}" type="presOf" srcId="{B6392001-1106-4577-88A2-B4DE0FCBF87F}" destId="{0535E0DA-BD48-407E-BFA1-F23EC8736049}" srcOrd="0" destOrd="0" presId="urn:microsoft.com/office/officeart/2005/8/layout/orgChart1"/>
    <dgm:cxn modelId="{531A1A33-BB39-4930-A4E4-9415D1E23CC1}" type="presOf" srcId="{4A03B352-F3A2-4F38-9FC6-913AFA0AD06D}" destId="{33BA6200-0B98-4A4E-8C3E-37A0F304E77D}" srcOrd="1" destOrd="0" presId="urn:microsoft.com/office/officeart/2005/8/layout/orgChart1"/>
    <dgm:cxn modelId="{14E58B9E-5EDB-46A0-951C-27E8D661CCA5}" type="presOf" srcId="{D4F8C3D2-DEE2-45BE-B88D-3CD474345722}" destId="{B424C526-5232-49C8-8B59-43E9631F2D71}" srcOrd="1" destOrd="0" presId="urn:microsoft.com/office/officeart/2005/8/layout/orgChart1"/>
    <dgm:cxn modelId="{3AF3999A-DA4C-45B2-BDAD-C7EC5A3F6DEB}" type="presOf" srcId="{4A03B352-F3A2-4F38-9FC6-913AFA0AD06D}" destId="{C848576C-0267-42F2-B001-02992C8026A7}" srcOrd="0" destOrd="0" presId="urn:microsoft.com/office/officeart/2005/8/layout/orgChart1"/>
    <dgm:cxn modelId="{8046117E-1DD7-47BF-A104-239E016A3020}" srcId="{D76F8F4C-775C-48C4-BAE1-09CD207D9A83}" destId="{1CC22591-7606-4212-8779-AE5B1FE92AFF}" srcOrd="3" destOrd="0" parTransId="{89C0A782-F6F8-4384-82A1-49B380430D07}" sibTransId="{7B48983B-8A43-4DDA-84BA-AF23361FD79D}"/>
    <dgm:cxn modelId="{597408E1-FBDC-4920-A558-555A2757EAC9}" type="presOf" srcId="{D76F8F4C-775C-48C4-BAE1-09CD207D9A83}" destId="{F03D503E-51E4-4C09-99F6-B2FD019FEA62}" srcOrd="0" destOrd="0" presId="urn:microsoft.com/office/officeart/2005/8/layout/orgChart1"/>
    <dgm:cxn modelId="{9E514C50-F053-4989-AC10-47B25A2F8AF1}" type="presOf" srcId="{B191FDF2-8CD5-4614-8BE1-0630C4516CF2}" destId="{D5ECE527-1927-40A6-B065-B0A456BBEF11}" srcOrd="0" destOrd="0" presId="urn:microsoft.com/office/officeart/2005/8/layout/orgChart1"/>
    <dgm:cxn modelId="{A707A04B-78C1-4469-AF5B-183D79D6C66E}" srcId="{D76F8F4C-775C-48C4-BAE1-09CD207D9A83}" destId="{4A03B352-F3A2-4F38-9FC6-913AFA0AD06D}" srcOrd="0" destOrd="0" parTransId="{D66E9499-2650-4B78-8A59-458B47AEBE5F}" sibTransId="{319BAF4F-03A4-4EA7-A67E-E27B35A5AC00}"/>
    <dgm:cxn modelId="{0420D62B-E47C-4FE3-B43C-74D4FEAF589D}" type="presOf" srcId="{89C0A782-F6F8-4384-82A1-49B380430D07}" destId="{96C34DFC-7B94-4EC4-A199-49D83ADB69C0}" srcOrd="0" destOrd="0" presId="urn:microsoft.com/office/officeart/2005/8/layout/orgChart1"/>
    <dgm:cxn modelId="{A17F66E2-8507-4516-B77A-424C30367EFF}" type="presOf" srcId="{1CC22591-7606-4212-8779-AE5B1FE92AFF}" destId="{D5F9BDFE-949D-4F47-8ECA-01268D7FF694}" srcOrd="1" destOrd="0" presId="urn:microsoft.com/office/officeart/2005/8/layout/orgChart1"/>
    <dgm:cxn modelId="{04947F1E-E494-472E-A0F2-F60804AD448D}" type="presOf" srcId="{B6392001-1106-4577-88A2-B4DE0FCBF87F}" destId="{12B92599-641C-4CEC-A799-0DC60C401E71}" srcOrd="1" destOrd="0" presId="urn:microsoft.com/office/officeart/2005/8/layout/orgChart1"/>
    <dgm:cxn modelId="{AFDCF17A-291C-42EF-A87A-CCCC2B82AE1D}" type="presParOf" srcId="{7C6C0356-157A-4398-B4AF-D9EA3EC26B2E}" destId="{F04426D9-6282-4F8F-8325-87697322FFD4}" srcOrd="0" destOrd="0" presId="urn:microsoft.com/office/officeart/2005/8/layout/orgChart1"/>
    <dgm:cxn modelId="{7560413E-C96A-452A-B712-54321BEE2606}" type="presParOf" srcId="{F04426D9-6282-4F8F-8325-87697322FFD4}" destId="{892FCBF4-AA8C-49EF-99AC-AE0971A2E709}" srcOrd="0" destOrd="0" presId="urn:microsoft.com/office/officeart/2005/8/layout/orgChart1"/>
    <dgm:cxn modelId="{60232C0D-D76F-432E-87F1-877BB36F8D8D}" type="presParOf" srcId="{892FCBF4-AA8C-49EF-99AC-AE0971A2E709}" destId="{F03D503E-51E4-4C09-99F6-B2FD019FEA62}" srcOrd="0" destOrd="0" presId="urn:microsoft.com/office/officeart/2005/8/layout/orgChart1"/>
    <dgm:cxn modelId="{62B8BD2C-1DC5-417F-909F-B0AE6C1C1B32}" type="presParOf" srcId="{892FCBF4-AA8C-49EF-99AC-AE0971A2E709}" destId="{DEBE1128-BB7B-413B-AE27-7A4D325F3C58}" srcOrd="1" destOrd="0" presId="urn:microsoft.com/office/officeart/2005/8/layout/orgChart1"/>
    <dgm:cxn modelId="{BC2687A1-FB1D-4078-B37C-4FA02E7DD52C}" type="presParOf" srcId="{F04426D9-6282-4F8F-8325-87697322FFD4}" destId="{15389C6D-566C-45E2-9264-63769A4D046B}" srcOrd="1" destOrd="0" presId="urn:microsoft.com/office/officeart/2005/8/layout/orgChart1"/>
    <dgm:cxn modelId="{26121E7A-C601-4A66-8922-4C185C262811}" type="presParOf" srcId="{15389C6D-566C-45E2-9264-63769A4D046B}" destId="{D5ECE527-1927-40A6-B065-B0A456BBEF11}" srcOrd="0" destOrd="0" presId="urn:microsoft.com/office/officeart/2005/8/layout/orgChart1"/>
    <dgm:cxn modelId="{A93F792D-1DB0-4974-84A2-DAC8EF2DF3D3}" type="presParOf" srcId="{15389C6D-566C-45E2-9264-63769A4D046B}" destId="{D7CAE55B-2F28-4344-96E8-0BAC2B07BB13}" srcOrd="1" destOrd="0" presId="urn:microsoft.com/office/officeart/2005/8/layout/orgChart1"/>
    <dgm:cxn modelId="{C18F04C8-2B32-44E1-8EE9-83E9D49181C8}" type="presParOf" srcId="{D7CAE55B-2F28-4344-96E8-0BAC2B07BB13}" destId="{3625B7C5-1C5B-41FA-8542-1C0D483DFF08}" srcOrd="0" destOrd="0" presId="urn:microsoft.com/office/officeart/2005/8/layout/orgChart1"/>
    <dgm:cxn modelId="{8D91A556-3728-4546-935A-D86BC654652D}" type="presParOf" srcId="{3625B7C5-1C5B-41FA-8542-1C0D483DFF08}" destId="{0EA05CB6-6CD2-490F-B356-3CDC555222D6}" srcOrd="0" destOrd="0" presId="urn:microsoft.com/office/officeart/2005/8/layout/orgChart1"/>
    <dgm:cxn modelId="{7A22CE7B-6629-46F3-B965-E353FC31B7EB}" type="presParOf" srcId="{3625B7C5-1C5B-41FA-8542-1C0D483DFF08}" destId="{B424C526-5232-49C8-8B59-43E9631F2D71}" srcOrd="1" destOrd="0" presId="urn:microsoft.com/office/officeart/2005/8/layout/orgChart1"/>
    <dgm:cxn modelId="{5D2AA344-3F21-4CD8-B766-DB3E65D2C2E7}" type="presParOf" srcId="{D7CAE55B-2F28-4344-96E8-0BAC2B07BB13}" destId="{3C50F4FA-7184-424A-B097-1BFCB32C9FB2}" srcOrd="1" destOrd="0" presId="urn:microsoft.com/office/officeart/2005/8/layout/orgChart1"/>
    <dgm:cxn modelId="{28548ABB-162B-4733-9F13-483307755BC9}" type="presParOf" srcId="{D7CAE55B-2F28-4344-96E8-0BAC2B07BB13}" destId="{4A17519A-954F-48B9-AF61-917D826B7604}" srcOrd="2" destOrd="0" presId="urn:microsoft.com/office/officeart/2005/8/layout/orgChart1"/>
    <dgm:cxn modelId="{FBCC0125-8FEF-4D24-A94A-6C92345334F1}" type="presParOf" srcId="{15389C6D-566C-45E2-9264-63769A4D046B}" destId="{C251DB57-1B07-4331-818E-29547E7E8B7A}" srcOrd="2" destOrd="0" presId="urn:microsoft.com/office/officeart/2005/8/layout/orgChart1"/>
    <dgm:cxn modelId="{E106E25D-5709-403E-A4B3-B4265F49676D}" type="presParOf" srcId="{15389C6D-566C-45E2-9264-63769A4D046B}" destId="{980753C7-B20A-488C-B5D7-C25A9D475697}" srcOrd="3" destOrd="0" presId="urn:microsoft.com/office/officeart/2005/8/layout/orgChart1"/>
    <dgm:cxn modelId="{84AD0265-52C6-4CB9-B99F-361F270CF699}" type="presParOf" srcId="{980753C7-B20A-488C-B5D7-C25A9D475697}" destId="{1DAE2327-7A89-4575-9457-BD9AB2BDB010}" srcOrd="0" destOrd="0" presId="urn:microsoft.com/office/officeart/2005/8/layout/orgChart1"/>
    <dgm:cxn modelId="{C7560180-1616-487D-BF2C-1CF72ED2B1A9}" type="presParOf" srcId="{1DAE2327-7A89-4575-9457-BD9AB2BDB010}" destId="{0535E0DA-BD48-407E-BFA1-F23EC8736049}" srcOrd="0" destOrd="0" presId="urn:microsoft.com/office/officeart/2005/8/layout/orgChart1"/>
    <dgm:cxn modelId="{376A569D-83E0-4C04-A4B9-1D82A46F945B}" type="presParOf" srcId="{1DAE2327-7A89-4575-9457-BD9AB2BDB010}" destId="{12B92599-641C-4CEC-A799-0DC60C401E71}" srcOrd="1" destOrd="0" presId="urn:microsoft.com/office/officeart/2005/8/layout/orgChart1"/>
    <dgm:cxn modelId="{B620ADFA-E325-4BAA-B598-C6A2A6B1461E}" type="presParOf" srcId="{980753C7-B20A-488C-B5D7-C25A9D475697}" destId="{FD75B873-BFF9-4961-93FA-54C6010CDF7A}" srcOrd="1" destOrd="0" presId="urn:microsoft.com/office/officeart/2005/8/layout/orgChart1"/>
    <dgm:cxn modelId="{6E867A6A-965E-4E48-9EF1-7D98BDF3554F}" type="presParOf" srcId="{980753C7-B20A-488C-B5D7-C25A9D475697}" destId="{1CBEEDDA-EF31-4FFD-99F3-094D1F13B531}" srcOrd="2" destOrd="0" presId="urn:microsoft.com/office/officeart/2005/8/layout/orgChart1"/>
    <dgm:cxn modelId="{D0D52DE6-10EE-4F8E-B182-2C6EB0BB6DD1}" type="presParOf" srcId="{15389C6D-566C-45E2-9264-63769A4D046B}" destId="{96C34DFC-7B94-4EC4-A199-49D83ADB69C0}" srcOrd="4" destOrd="0" presId="urn:microsoft.com/office/officeart/2005/8/layout/orgChart1"/>
    <dgm:cxn modelId="{5B6B5983-CB64-4B8F-8597-3B47B12F3116}" type="presParOf" srcId="{15389C6D-566C-45E2-9264-63769A4D046B}" destId="{CB804E71-139F-4435-B932-1D51640E3EB7}" srcOrd="5" destOrd="0" presId="urn:microsoft.com/office/officeart/2005/8/layout/orgChart1"/>
    <dgm:cxn modelId="{3A78180A-9004-4DFA-BFC1-F129CDEEE4F1}" type="presParOf" srcId="{CB804E71-139F-4435-B932-1D51640E3EB7}" destId="{1235B7FE-C05C-469B-87FA-7DCF1133874F}" srcOrd="0" destOrd="0" presId="urn:microsoft.com/office/officeart/2005/8/layout/orgChart1"/>
    <dgm:cxn modelId="{E4719D9D-00B1-49B3-A405-5EB1D3CA9349}" type="presParOf" srcId="{1235B7FE-C05C-469B-87FA-7DCF1133874F}" destId="{C9D840A5-BA6A-47DB-93B1-6F547700B97F}" srcOrd="0" destOrd="0" presId="urn:microsoft.com/office/officeart/2005/8/layout/orgChart1"/>
    <dgm:cxn modelId="{EC3AAA17-1743-4A7B-89C7-447B353D1043}" type="presParOf" srcId="{1235B7FE-C05C-469B-87FA-7DCF1133874F}" destId="{D5F9BDFE-949D-4F47-8ECA-01268D7FF694}" srcOrd="1" destOrd="0" presId="urn:microsoft.com/office/officeart/2005/8/layout/orgChart1"/>
    <dgm:cxn modelId="{2AF07147-E62E-4CFD-BF8E-AF46FF774F1F}" type="presParOf" srcId="{CB804E71-139F-4435-B932-1D51640E3EB7}" destId="{2B25AD59-75E1-4B4F-ADD8-69FCC390B375}" srcOrd="1" destOrd="0" presId="urn:microsoft.com/office/officeart/2005/8/layout/orgChart1"/>
    <dgm:cxn modelId="{F53DD88D-F0E7-4625-ABF6-CACC7074C09D}" type="presParOf" srcId="{CB804E71-139F-4435-B932-1D51640E3EB7}" destId="{E4DA032A-7258-4B45-9FD7-5A6FC95EFCA8}" srcOrd="2" destOrd="0" presId="urn:microsoft.com/office/officeart/2005/8/layout/orgChart1"/>
    <dgm:cxn modelId="{4FB0B78F-A38E-4837-8B30-3366A0CDC8E6}" type="presParOf" srcId="{F04426D9-6282-4F8F-8325-87697322FFD4}" destId="{1B9E4FD4-E6FC-49EA-BFC1-91AACD9454FD}" srcOrd="2" destOrd="0" presId="urn:microsoft.com/office/officeart/2005/8/layout/orgChart1"/>
    <dgm:cxn modelId="{AAA995A7-85CB-4EF0-8717-C8421DCE17F4}" type="presParOf" srcId="{1B9E4FD4-E6FC-49EA-BFC1-91AACD9454FD}" destId="{5D4ED34B-8E1E-41C8-925C-0253A3274DDB}" srcOrd="0" destOrd="0" presId="urn:microsoft.com/office/officeart/2005/8/layout/orgChart1"/>
    <dgm:cxn modelId="{3B25DDDF-42F1-4EE0-82BE-5C8D7DE0BE09}" type="presParOf" srcId="{1B9E4FD4-E6FC-49EA-BFC1-91AACD9454FD}" destId="{C29F54F3-8154-4113-A00B-00D798F6794A}" srcOrd="1" destOrd="0" presId="urn:microsoft.com/office/officeart/2005/8/layout/orgChart1"/>
    <dgm:cxn modelId="{6A086580-5F6F-422A-85BF-1AA660764AE0}" type="presParOf" srcId="{C29F54F3-8154-4113-A00B-00D798F6794A}" destId="{7B84F559-01FC-45C3-BE3B-8DDE1DEF087F}" srcOrd="0" destOrd="0" presId="urn:microsoft.com/office/officeart/2005/8/layout/orgChart1"/>
    <dgm:cxn modelId="{6D4D2786-AB2F-43BE-B514-AFCCFACA5278}" type="presParOf" srcId="{7B84F559-01FC-45C3-BE3B-8DDE1DEF087F}" destId="{C848576C-0267-42F2-B001-02992C8026A7}" srcOrd="0" destOrd="0" presId="urn:microsoft.com/office/officeart/2005/8/layout/orgChart1"/>
    <dgm:cxn modelId="{B0227009-8FEA-45DD-B7DE-D504D404807E}" type="presParOf" srcId="{7B84F559-01FC-45C3-BE3B-8DDE1DEF087F}" destId="{33BA6200-0B98-4A4E-8C3E-37A0F304E77D}" srcOrd="1" destOrd="0" presId="urn:microsoft.com/office/officeart/2005/8/layout/orgChart1"/>
    <dgm:cxn modelId="{3EA948A6-8D5A-43EA-B010-619B0502F9BF}" type="presParOf" srcId="{C29F54F3-8154-4113-A00B-00D798F6794A}" destId="{445DD711-B1AD-4639-84F4-12D5CCA8B884}" srcOrd="1" destOrd="0" presId="urn:microsoft.com/office/officeart/2005/8/layout/orgChart1"/>
    <dgm:cxn modelId="{0121AB69-9802-44B5-8566-CBA7590A4877}" type="presParOf" srcId="{C29F54F3-8154-4113-A00B-00D798F6794A}" destId="{02BE9F67-493E-496D-8895-A673AAF82231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4ED34B-8E1E-41C8-925C-0253A3274DDB}">
      <dsp:nvSpPr>
        <dsp:cNvPr id="0" name=""/>
        <dsp:cNvSpPr/>
      </dsp:nvSpPr>
      <dsp:spPr>
        <a:xfrm>
          <a:off x="1716520" y="803508"/>
          <a:ext cx="112279" cy="491891"/>
        </a:xfrm>
        <a:custGeom>
          <a:avLst/>
          <a:gdLst/>
          <a:ahLst/>
          <a:cxnLst/>
          <a:rect l="0" t="0" r="0" b="0"/>
          <a:pathLst>
            <a:path>
              <a:moveTo>
                <a:pt x="112279" y="0"/>
              </a:moveTo>
              <a:lnTo>
                <a:pt x="112279" y="491891"/>
              </a:lnTo>
              <a:lnTo>
                <a:pt x="0" y="491891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C34DFC-7B94-4EC4-A199-49D83ADB69C0}">
      <dsp:nvSpPr>
        <dsp:cNvPr id="0" name=""/>
        <dsp:cNvSpPr/>
      </dsp:nvSpPr>
      <dsp:spPr>
        <a:xfrm>
          <a:off x="1828800" y="803508"/>
          <a:ext cx="1293889" cy="9837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71504"/>
              </a:lnTo>
              <a:lnTo>
                <a:pt x="1293889" y="871504"/>
              </a:lnTo>
              <a:lnTo>
                <a:pt x="1293889" y="983783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51DB57-1B07-4331-818E-29547E7E8B7A}">
      <dsp:nvSpPr>
        <dsp:cNvPr id="0" name=""/>
        <dsp:cNvSpPr/>
      </dsp:nvSpPr>
      <dsp:spPr>
        <a:xfrm>
          <a:off x="1783079" y="803508"/>
          <a:ext cx="91440" cy="98378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983783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ECE527-1927-40A6-B065-B0A456BBEF11}">
      <dsp:nvSpPr>
        <dsp:cNvPr id="0" name=""/>
        <dsp:cNvSpPr/>
      </dsp:nvSpPr>
      <dsp:spPr>
        <a:xfrm>
          <a:off x="534910" y="803508"/>
          <a:ext cx="1293889" cy="983783"/>
        </a:xfrm>
        <a:custGeom>
          <a:avLst/>
          <a:gdLst/>
          <a:ahLst/>
          <a:cxnLst/>
          <a:rect l="0" t="0" r="0" b="0"/>
          <a:pathLst>
            <a:path>
              <a:moveTo>
                <a:pt x="1293889" y="0"/>
              </a:moveTo>
              <a:lnTo>
                <a:pt x="1293889" y="871504"/>
              </a:lnTo>
              <a:lnTo>
                <a:pt x="0" y="871504"/>
              </a:lnTo>
              <a:lnTo>
                <a:pt x="0" y="983783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3D503E-51E4-4C09-99F6-B2FD019FEA62}">
      <dsp:nvSpPr>
        <dsp:cNvPr id="0" name=""/>
        <dsp:cNvSpPr/>
      </dsp:nvSpPr>
      <dsp:spPr>
        <a:xfrm>
          <a:off x="1294134" y="268843"/>
          <a:ext cx="1069330" cy="53466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YOU</a:t>
          </a:r>
          <a:endParaRPr lang="en-US" sz="3500" kern="1200" dirty="0"/>
        </a:p>
      </dsp:txBody>
      <dsp:txXfrm>
        <a:off x="1294134" y="268843"/>
        <a:ext cx="1069330" cy="534665"/>
      </dsp:txXfrm>
    </dsp:sp>
    <dsp:sp modelId="{0EA05CB6-6CD2-490F-B356-3CDC555222D6}">
      <dsp:nvSpPr>
        <dsp:cNvPr id="0" name=""/>
        <dsp:cNvSpPr/>
      </dsp:nvSpPr>
      <dsp:spPr>
        <a:xfrm>
          <a:off x="245" y="1787291"/>
          <a:ext cx="1069330" cy="53466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YOU</a:t>
          </a:r>
          <a:endParaRPr lang="en-US" sz="3500" kern="1200" dirty="0"/>
        </a:p>
      </dsp:txBody>
      <dsp:txXfrm>
        <a:off x="245" y="1787291"/>
        <a:ext cx="1069330" cy="534665"/>
      </dsp:txXfrm>
    </dsp:sp>
    <dsp:sp modelId="{0535E0DA-BD48-407E-BFA1-F23EC8736049}">
      <dsp:nvSpPr>
        <dsp:cNvPr id="0" name=""/>
        <dsp:cNvSpPr/>
      </dsp:nvSpPr>
      <dsp:spPr>
        <a:xfrm>
          <a:off x="1294134" y="1787291"/>
          <a:ext cx="1069330" cy="53466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YOU</a:t>
          </a:r>
          <a:endParaRPr lang="en-US" sz="3500" kern="1200" dirty="0"/>
        </a:p>
      </dsp:txBody>
      <dsp:txXfrm>
        <a:off x="1294134" y="1787291"/>
        <a:ext cx="1069330" cy="534665"/>
      </dsp:txXfrm>
    </dsp:sp>
    <dsp:sp modelId="{C9D840A5-BA6A-47DB-93B1-6F547700B97F}">
      <dsp:nvSpPr>
        <dsp:cNvPr id="0" name=""/>
        <dsp:cNvSpPr/>
      </dsp:nvSpPr>
      <dsp:spPr>
        <a:xfrm>
          <a:off x="2588024" y="1787291"/>
          <a:ext cx="1069330" cy="53466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YOU</a:t>
          </a:r>
          <a:endParaRPr lang="en-US" sz="3500" kern="1200" dirty="0"/>
        </a:p>
      </dsp:txBody>
      <dsp:txXfrm>
        <a:off x="2588024" y="1787291"/>
        <a:ext cx="1069330" cy="534665"/>
      </dsp:txXfrm>
    </dsp:sp>
    <dsp:sp modelId="{C848576C-0267-42F2-B001-02992C8026A7}">
      <dsp:nvSpPr>
        <dsp:cNvPr id="0" name=""/>
        <dsp:cNvSpPr/>
      </dsp:nvSpPr>
      <dsp:spPr>
        <a:xfrm>
          <a:off x="647190" y="1028067"/>
          <a:ext cx="1069330" cy="53466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YOU</a:t>
          </a:r>
          <a:endParaRPr lang="en-US" sz="3500" kern="1200" dirty="0"/>
        </a:p>
      </dsp:txBody>
      <dsp:txXfrm>
        <a:off x="647190" y="1028067"/>
        <a:ext cx="1069330" cy="5346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A0A104-4640-448B-AF15-A0C4C731DCEE}" type="datetimeFigureOut">
              <a:rPr lang="en-US" smtClean="0"/>
              <a:t>2/13/2015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56D6B1-514A-4117-B852-AC86AF6A82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465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DA841-5848-49F1-B3D8-4FDAF82FFF2A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54622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DA841-5848-49F1-B3D8-4FDAF82FFF2A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54622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DA841-5848-49F1-B3D8-4FDAF82FFF2A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54622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fortune’s in the </a:t>
            </a:r>
            <a:r>
              <a:rPr lang="en-US" dirty="0" err="1" smtClean="0"/>
              <a:t>followup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6D6B1-514A-4117-B852-AC86AF6A829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1674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DA841-5848-49F1-B3D8-4FDAF82FFF2A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54622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DA841-5848-49F1-B3D8-4FDAF82FFF2A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54622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DA841-5848-49F1-B3D8-4FDAF82FFF2A}" type="slidenum">
              <a:rPr lang="en-GB" smtClean="0"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54622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DA841-5848-49F1-B3D8-4FDAF82FFF2A}" type="slidenum">
              <a:rPr lang="en-GB" smtClean="0"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54622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DA841-5848-49F1-B3D8-4FDAF82FFF2A}" type="slidenum">
              <a:rPr lang="en-GB" smtClean="0"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54622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11016-1A45-45EB-A86C-1F9A31E544D4}" type="datetimeFigureOut">
              <a:rPr lang="en-US" smtClean="0"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74A71-03CC-42CF-BF20-6FE717DBC7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7780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11016-1A45-45EB-A86C-1F9A31E544D4}" type="datetimeFigureOut">
              <a:rPr lang="en-US" smtClean="0"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74A71-03CC-42CF-BF20-6FE717DBC7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132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11016-1A45-45EB-A86C-1F9A31E544D4}" type="datetimeFigureOut">
              <a:rPr lang="en-US" smtClean="0"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74A71-03CC-42CF-BF20-6FE717DBC7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7637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83275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 advTm="4583">
        <p:fade/>
      </p:transition>
    </mc:Choice>
    <mc:Fallback xmlns="">
      <p:transition spd="med" advTm="4583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14698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 advTm="4583">
        <p:fade/>
      </p:transition>
    </mc:Choice>
    <mc:Fallback xmlns="">
      <p:transition spd="med" advTm="4583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11016-1A45-45EB-A86C-1F9A31E544D4}" type="datetimeFigureOut">
              <a:rPr lang="en-US" smtClean="0"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74A71-03CC-42CF-BF20-6FE717DBC7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055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11016-1A45-45EB-A86C-1F9A31E544D4}" type="datetimeFigureOut">
              <a:rPr lang="en-US" smtClean="0"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74A71-03CC-42CF-BF20-6FE717DBC7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658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11016-1A45-45EB-A86C-1F9A31E544D4}" type="datetimeFigureOut">
              <a:rPr lang="en-US" smtClean="0"/>
              <a:t>2/13/2015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74A71-03CC-42CF-BF20-6FE717DBC7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3162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11016-1A45-45EB-A86C-1F9A31E544D4}" type="datetimeFigureOut">
              <a:rPr lang="en-US" smtClean="0"/>
              <a:t>2/13/2015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74A71-03CC-42CF-BF20-6FE717DBC7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5771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11016-1A45-45EB-A86C-1F9A31E544D4}" type="datetimeFigureOut">
              <a:rPr lang="en-US" smtClean="0"/>
              <a:t>2/13/2015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74A71-03CC-42CF-BF20-6FE717DBC7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997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11016-1A45-45EB-A86C-1F9A31E544D4}" type="datetimeFigureOut">
              <a:rPr lang="en-US" smtClean="0"/>
              <a:t>2/13/2015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74A71-03CC-42CF-BF20-6FE717DBC7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5933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11016-1A45-45EB-A86C-1F9A31E544D4}" type="datetimeFigureOut">
              <a:rPr lang="en-US" smtClean="0"/>
              <a:t>2/13/2015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74A71-03CC-42CF-BF20-6FE717DBC7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1695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11016-1A45-45EB-A86C-1F9A31E544D4}" type="datetimeFigureOut">
              <a:rPr lang="en-US" smtClean="0"/>
              <a:t>2/13/2015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74A71-03CC-42CF-BF20-6FE717DBC7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772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611016-1A45-45EB-A86C-1F9A31E544D4}" type="datetimeFigureOut">
              <a:rPr lang="en-US" smtClean="0"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E74A71-03CC-42CF-BF20-6FE717DBC7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983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Relationship Id="rId5" Type="http://schemas.openxmlformats.org/officeDocument/2006/relationships/image" Target="../media/image5.png"/><Relationship Id="rId4" Type="http://schemas.openxmlformats.org/officeDocument/2006/relationships/hyperlink" Target="http://www.irs.gov/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.xml"/><Relationship Id="rId5" Type="http://schemas.openxmlformats.org/officeDocument/2006/relationships/image" Target="../media/image13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39612"/>
            <a:ext cx="9144000" cy="2935399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0"/>
            <a:ext cx="9144000" cy="6905375"/>
          </a:xfrm>
          <a:prstGeom prst="rect">
            <a:avLst/>
          </a:prstGeom>
          <a:solidFill>
            <a:srgbClr val="DCDDDE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1902094"/>
            <a:ext cx="6019800" cy="1323439"/>
          </a:xfrm>
          <a:noFill/>
        </p:spPr>
        <p:txBody>
          <a:bodyPr wrap="square" rtlCol="0" anchor="ctr" anchorCtr="0">
            <a:spAutoFit/>
          </a:bodyPr>
          <a:lstStyle/>
          <a:p>
            <a:pPr algn="l"/>
            <a:r>
              <a:rPr lang="en-US" sz="4000" b="1" spc="100" dirty="0">
                <a:solidFill>
                  <a:schemeClr val="tx1">
                    <a:lumMod val="95000"/>
                    <a:lumOff val="5000"/>
                  </a:schemeClr>
                </a:solidFill>
                <a:latin typeface="Sketchy" panose="02000603000000000000" pitchFamily="2" charset="0"/>
                <a:ea typeface="Sketchy" panose="02000603000000000000" pitchFamily="2" charset="0"/>
                <a:cs typeface="+mn-cs"/>
              </a:rPr>
              <a:t>Ten Business To Dos</a:t>
            </a:r>
            <a:br>
              <a:rPr lang="en-US" sz="4000" b="1" spc="100" dirty="0">
                <a:solidFill>
                  <a:schemeClr val="tx1">
                    <a:lumMod val="95000"/>
                    <a:lumOff val="5000"/>
                  </a:schemeClr>
                </a:solidFill>
                <a:latin typeface="Sketchy" panose="02000603000000000000" pitchFamily="2" charset="0"/>
                <a:ea typeface="Sketchy" panose="02000603000000000000" pitchFamily="2" charset="0"/>
                <a:cs typeface="+mn-cs"/>
              </a:rPr>
            </a:br>
            <a:r>
              <a:rPr lang="en-US" sz="4000" b="1" spc="100" dirty="0">
                <a:solidFill>
                  <a:schemeClr val="tx1">
                    <a:lumMod val="95000"/>
                    <a:lumOff val="5000"/>
                  </a:schemeClr>
                </a:solidFill>
                <a:latin typeface="Sketchy" panose="02000603000000000000" pitchFamily="2" charset="0"/>
                <a:ea typeface="Sketchy" panose="02000603000000000000" pitchFamily="2" charset="0"/>
                <a:cs typeface="+mn-cs"/>
              </a:rPr>
              <a:t>with Eva </a:t>
            </a:r>
            <a:r>
              <a:rPr lang="en-US" sz="4000" b="1" spc="1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Sketchy" panose="02000603000000000000" pitchFamily="2" charset="0"/>
                <a:ea typeface="Sketchy" panose="02000603000000000000" pitchFamily="2" charset="0"/>
                <a:cs typeface="+mn-cs"/>
              </a:rPr>
              <a:t>Gremmert</a:t>
            </a:r>
            <a:r>
              <a:rPr lang="en-US" sz="4000" b="1" spc="100" dirty="0">
                <a:solidFill>
                  <a:schemeClr val="tx1">
                    <a:lumMod val="95000"/>
                    <a:lumOff val="5000"/>
                  </a:schemeClr>
                </a:solidFill>
                <a:latin typeface="Sketchy" panose="02000603000000000000" pitchFamily="2" charset="0"/>
                <a:ea typeface="Sketchy" panose="02000603000000000000" pitchFamily="2" charset="0"/>
                <a:cs typeface="+mn-cs"/>
              </a:rPr>
              <a:t> EA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2209800" y="3283803"/>
            <a:ext cx="6400800" cy="830997"/>
          </a:xfrm>
          <a:noFill/>
        </p:spPr>
        <p:txBody>
          <a:bodyPr wrap="square" rtlCol="0" anchor="ctr" anchorCtr="0">
            <a:spAutoFit/>
          </a:bodyPr>
          <a:lstStyle/>
          <a:p>
            <a:pPr algn="l"/>
            <a:r>
              <a:rPr lang="en-US" sz="2400" b="1" spc="100" dirty="0">
                <a:solidFill>
                  <a:schemeClr val="tx1">
                    <a:lumMod val="95000"/>
                    <a:lumOff val="5000"/>
                  </a:schemeClr>
                </a:solidFill>
                <a:latin typeface="Sketchy" panose="02000603000000000000" pitchFamily="2" charset="0"/>
                <a:ea typeface="Sketchy" panose="02000603000000000000" pitchFamily="2" charset="0"/>
              </a:rPr>
              <a:t>Make your business look like a business – Entrepreneurial Tips</a:t>
            </a:r>
          </a:p>
        </p:txBody>
      </p:sp>
      <p:pic>
        <p:nvPicPr>
          <p:cNvPr id="1026" name="Picture 2" descr="C:\Users\lori.oviatt\Desktop\EvaStuff\Eva Pi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82422"/>
            <a:ext cx="1628775" cy="2265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744308" y="5105400"/>
            <a:ext cx="33996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Sketchy"/>
              </a:rPr>
              <a:t>HBG Tax Services Inc.</a:t>
            </a:r>
          </a:p>
          <a:p>
            <a:r>
              <a:rPr lang="en-US" sz="2000" dirty="0" smtClean="0">
                <a:latin typeface="Sketchy"/>
              </a:rPr>
              <a:t>E: HBGtax@comcast.net</a:t>
            </a:r>
          </a:p>
          <a:p>
            <a:r>
              <a:rPr lang="en-US" sz="2000" dirty="0" smtClean="0">
                <a:latin typeface="Sketchy"/>
              </a:rPr>
              <a:t>P: 425.333.6611</a:t>
            </a:r>
          </a:p>
          <a:p>
            <a:r>
              <a:rPr lang="en-US" sz="2000" dirty="0" smtClean="0">
                <a:latin typeface="Sketchy"/>
              </a:rPr>
              <a:t>www.hbgtax.com</a:t>
            </a:r>
            <a:endParaRPr lang="en-US" sz="2000" dirty="0">
              <a:latin typeface="Sketchy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26510" y="0"/>
            <a:ext cx="86044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Sketchy"/>
              </a:rPr>
              <a:t>BRILLIANT SOLUTIONS GROUP  	MONDAY WEBINAR 	FEBRUARY 16, 2015</a:t>
            </a:r>
          </a:p>
        </p:txBody>
      </p:sp>
    </p:spTree>
    <p:extLst>
      <p:ext uri="{BB962C8B-B14F-4D97-AF65-F5344CB8AC3E}">
        <p14:creationId xmlns:p14="http://schemas.microsoft.com/office/powerpoint/2010/main" val="117188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-17585" y="-29790"/>
            <a:ext cx="9144000" cy="6905375"/>
          </a:xfrm>
          <a:prstGeom prst="rect">
            <a:avLst/>
          </a:prstGeom>
          <a:solidFill>
            <a:srgbClr val="DCDDDE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508" y="429399"/>
            <a:ext cx="8657492" cy="646331"/>
          </a:xfrm>
          <a:noFill/>
        </p:spPr>
        <p:txBody>
          <a:bodyPr wrap="square" rtlCol="0" anchor="ctr" anchorCtr="0">
            <a:spAutoFit/>
          </a:bodyPr>
          <a:lstStyle/>
          <a:p>
            <a:pPr algn="l"/>
            <a:r>
              <a:rPr lang="en-US" sz="3600" b="1" spc="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ketchy" panose="02000603000000000000" pitchFamily="2" charset="0"/>
                <a:ea typeface="Sketchy" panose="02000603000000000000" pitchFamily="2" charset="0"/>
                <a:cs typeface="+mn-cs"/>
              </a:rPr>
              <a:t>To Do: #5 Organize You</a:t>
            </a:r>
            <a:endParaRPr lang="en-US" sz="3600" b="1" spc="100" dirty="0">
              <a:solidFill>
                <a:schemeClr val="tx1">
                  <a:lumMod val="95000"/>
                  <a:lumOff val="5000"/>
                </a:schemeClr>
              </a:solidFill>
              <a:latin typeface="Sketchy" panose="02000603000000000000" pitchFamily="2" charset="0"/>
              <a:ea typeface="Sketchy" panose="02000603000000000000" pitchFamily="2" charset="0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2000" y="1560240"/>
            <a:ext cx="7620000" cy="340093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Keep a calendar system – planner, phone or other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Be on time!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Be realistic on how long appointments are going to take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factor in travel time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Create a to do list at the end of the day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Review your to do list at the beginning of the day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 best time saving practice is to only look at email three times a day – am, noon, pm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endParaRPr lang="en-US" sz="2000" dirty="0" smtClean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04800" y="5029200"/>
            <a:ext cx="8610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Sketchy"/>
              </a:rPr>
              <a:t>“If </a:t>
            </a:r>
            <a:r>
              <a:rPr lang="en-US" sz="2000" dirty="0">
                <a:latin typeface="Sketchy"/>
              </a:rPr>
              <a:t>your calendar is empty, you’re </a:t>
            </a:r>
            <a:r>
              <a:rPr lang="en-US" sz="2000" dirty="0" smtClean="0">
                <a:latin typeface="Sketchy"/>
              </a:rPr>
              <a:t>unemployed” </a:t>
            </a:r>
            <a:r>
              <a:rPr lang="en-US" sz="2000" dirty="0">
                <a:latin typeface="Sketchy"/>
              </a:rPr>
              <a:t>— Eric </a:t>
            </a:r>
            <a:r>
              <a:rPr lang="en-US" sz="2000" dirty="0" err="1" smtClean="0">
                <a:latin typeface="Sketchy"/>
              </a:rPr>
              <a:t>Worre</a:t>
            </a:r>
            <a:r>
              <a:rPr lang="en-US" sz="2000" dirty="0" smtClean="0">
                <a:latin typeface="Sketchy"/>
              </a:rPr>
              <a:t> </a:t>
            </a:r>
          </a:p>
          <a:p>
            <a:r>
              <a:rPr lang="en-US" sz="2000" i="1" dirty="0" smtClean="0">
                <a:latin typeface="Sketchy"/>
              </a:rPr>
              <a:t>author of Go Pro – 7 Steps to becoming a Network Marketing Professional</a:t>
            </a:r>
            <a:endParaRPr lang="en-US" sz="2000" i="1" dirty="0">
              <a:latin typeface="Sketchy"/>
            </a:endParaRPr>
          </a:p>
        </p:txBody>
      </p:sp>
    </p:spTree>
    <p:extLst>
      <p:ext uri="{BB962C8B-B14F-4D97-AF65-F5344CB8AC3E}">
        <p14:creationId xmlns:p14="http://schemas.microsoft.com/office/powerpoint/2010/main" val="3843552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431914" y="0"/>
            <a:ext cx="4711653" cy="6836295"/>
          </a:xfrm>
          <a:prstGeom prst="rect">
            <a:avLst/>
          </a:prstGeom>
          <a:solidFill>
            <a:srgbClr val="DCDDDE">
              <a:alpha val="5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653875" y="545347"/>
            <a:ext cx="3829050" cy="209288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>
            <a:defPPr>
              <a:defRPr lang="en-US"/>
            </a:defPPr>
            <a:lvl1pPr marL="342900" indent="-342900"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marL="0" indent="0">
              <a:spcAft>
                <a:spcPts val="600"/>
              </a:spcAft>
              <a:buNone/>
            </a:pPr>
            <a:r>
              <a:rPr lang="en-US" dirty="0" smtClean="0"/>
              <a:t>Best practice is to track as you buy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dirty="0" smtClean="0"/>
              <a:t>Write it in your planner or put it in your phone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dirty="0" smtClean="0"/>
              <a:t>Keep an envelope in your car to place receipts 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653875" y="2575188"/>
            <a:ext cx="4482382" cy="409342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Things to track: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Clothing is not deductible unless it has the </a:t>
            </a: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doTERRA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Logo or your company logo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Gifts – such as a Starbucks card up to $25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Entertainment &amp; Meals when meeting with clients potential clients and/or your team – Keep the receipts!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Laundry – yup laundry – can deduct $3.50/load</a:t>
            </a:r>
            <a:endParaRPr lang="en-US" sz="2000" dirty="0" smtClean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914400" y="2057400"/>
            <a:ext cx="2743200" cy="2653748"/>
            <a:chOff x="914400" y="2057400"/>
            <a:chExt cx="2743200" cy="2653748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4400" y="2057400"/>
              <a:ext cx="2743200" cy="2653748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 rot="21101884">
              <a:off x="1348478" y="2471090"/>
              <a:ext cx="2182351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/>
                <a:t>Tax Tip -</a:t>
              </a:r>
            </a:p>
            <a:p>
              <a:r>
                <a:rPr lang="en-US" sz="2800" spc="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Sketchy" panose="02000603000000000000" pitchFamily="2" charset="0"/>
                  <a:ea typeface="Sketchy" panose="02000603000000000000" pitchFamily="2" charset="0"/>
                </a:rPr>
                <a:t>Track Expenses</a:t>
              </a:r>
            </a:p>
            <a:p>
              <a:endParaRPr lang="en-US" sz="2800" dirty="0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816100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583">
        <p:fade/>
      </p:transition>
    </mc:Choice>
    <mc:Fallback xmlns="">
      <p:transition spd="med" advTm="458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-17585" y="-29790"/>
            <a:ext cx="9144000" cy="6905375"/>
          </a:xfrm>
          <a:prstGeom prst="rect">
            <a:avLst/>
          </a:prstGeom>
          <a:solidFill>
            <a:srgbClr val="DCDDDE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508" y="429399"/>
            <a:ext cx="8657492" cy="646331"/>
          </a:xfrm>
          <a:noFill/>
        </p:spPr>
        <p:txBody>
          <a:bodyPr wrap="square" rtlCol="0" anchor="ctr" anchorCtr="0">
            <a:spAutoFit/>
          </a:bodyPr>
          <a:lstStyle/>
          <a:p>
            <a:pPr algn="l"/>
            <a:r>
              <a:rPr lang="en-US" sz="3600" b="1" spc="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ketchy" panose="02000603000000000000" pitchFamily="2" charset="0"/>
                <a:ea typeface="Sketchy" panose="02000603000000000000" pitchFamily="2" charset="0"/>
                <a:cs typeface="+mn-cs"/>
              </a:rPr>
              <a:t>To Do: #6 Hire Professionals</a:t>
            </a:r>
            <a:endParaRPr lang="en-US" sz="3600" b="1" spc="100" dirty="0">
              <a:solidFill>
                <a:schemeClr val="tx1">
                  <a:lumMod val="95000"/>
                  <a:lumOff val="5000"/>
                </a:schemeClr>
              </a:solidFill>
              <a:latin typeface="Sketchy" panose="02000603000000000000" pitchFamily="2" charset="0"/>
              <a:ea typeface="Sketchy" panose="02000603000000000000" pitchFamily="2" charset="0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2000" y="1906489"/>
            <a:ext cx="7620000" cy="270843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Use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software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to track expenses like Q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uicken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Hire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 tax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account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Have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an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attorney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Learn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basic bookkeeping skills – </a:t>
            </a: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Understand a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Balance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Sheet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Know your Profit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and Loss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statement 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endParaRPr lang="en-US" sz="2000" dirty="0" smtClean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04800" y="5029200"/>
            <a:ext cx="8610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Sketchy"/>
              </a:rPr>
              <a:t>“</a:t>
            </a:r>
            <a:r>
              <a:rPr lang="en-US" sz="2000" dirty="0">
                <a:latin typeface="Sketchy"/>
              </a:rPr>
              <a:t>If you think it's expensive to hire a professional to do the job, wait until you hire an amateur</a:t>
            </a:r>
            <a:r>
              <a:rPr lang="en-US" sz="2000" dirty="0" smtClean="0">
                <a:latin typeface="Sketchy"/>
              </a:rPr>
              <a:t>.” Red </a:t>
            </a:r>
            <a:r>
              <a:rPr lang="en-US" sz="2000" dirty="0">
                <a:latin typeface="Sketchy"/>
              </a:rPr>
              <a:t>Adair </a:t>
            </a:r>
          </a:p>
        </p:txBody>
      </p:sp>
    </p:spTree>
    <p:extLst>
      <p:ext uri="{BB962C8B-B14F-4D97-AF65-F5344CB8AC3E}">
        <p14:creationId xmlns:p14="http://schemas.microsoft.com/office/powerpoint/2010/main" val="3935267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-17585" y="-29790"/>
            <a:ext cx="9144000" cy="6905375"/>
          </a:xfrm>
          <a:prstGeom prst="rect">
            <a:avLst/>
          </a:prstGeom>
          <a:solidFill>
            <a:srgbClr val="DCDDDE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508" y="429399"/>
            <a:ext cx="8657492" cy="646331"/>
          </a:xfrm>
          <a:noFill/>
        </p:spPr>
        <p:txBody>
          <a:bodyPr wrap="square" rtlCol="0" anchor="ctr" anchorCtr="0">
            <a:spAutoFit/>
          </a:bodyPr>
          <a:lstStyle/>
          <a:p>
            <a:pPr algn="l"/>
            <a:r>
              <a:rPr lang="en-US" sz="3600" b="1" spc="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ketchy" panose="02000603000000000000" pitchFamily="2" charset="0"/>
                <a:ea typeface="Sketchy" panose="02000603000000000000" pitchFamily="2" charset="0"/>
                <a:cs typeface="+mn-cs"/>
              </a:rPr>
              <a:t>To Do: #7 Be the CFO</a:t>
            </a:r>
            <a:endParaRPr lang="en-US" sz="3600" b="1" spc="100" dirty="0">
              <a:solidFill>
                <a:schemeClr val="tx1">
                  <a:lumMod val="95000"/>
                  <a:lumOff val="5000"/>
                </a:schemeClr>
              </a:solidFill>
              <a:latin typeface="Sketchy" panose="02000603000000000000" pitchFamily="2" charset="0"/>
              <a:ea typeface="Sketchy" panose="02000603000000000000" pitchFamily="2" charset="0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2000" y="2038070"/>
            <a:ext cx="7696200" cy="340093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Know your costs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Create a budget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Allocate expenses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Know what is reasonable and customary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Always question if something is financially beneficial to do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Is it reasonable to spend 10% of your income on developing a website?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Know your P&amp;L – Profit &amp; Loss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endParaRPr lang="en-US" sz="2000" dirty="0" smtClean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0269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4876799" cy="6836295"/>
          </a:xfrm>
          <a:prstGeom prst="rect">
            <a:avLst/>
          </a:prstGeom>
          <a:solidFill>
            <a:srgbClr val="DCDDDE">
              <a:alpha val="5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+mj-lt"/>
              <a:buAutoNum type="arabicPeriod"/>
            </a:pPr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5943600" y="1676400"/>
            <a:ext cx="2758655" cy="2653748"/>
            <a:chOff x="5715000" y="2052157"/>
            <a:chExt cx="2758655" cy="2653748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5000" y="2052157"/>
              <a:ext cx="2743200" cy="2653748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 rot="21101884">
              <a:off x="5817049" y="2939440"/>
              <a:ext cx="2656606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Tax Tip </a:t>
              </a:r>
            </a:p>
            <a:p>
              <a:r>
                <a:rPr lang="en-US" sz="2200" spc="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Sketchy" panose="02000603000000000000" pitchFamily="2" charset="0"/>
                  <a:ea typeface="Sketchy" panose="02000603000000000000" pitchFamily="2" charset="0"/>
                </a:rPr>
                <a:t>Hiring Others</a:t>
              </a:r>
              <a:endParaRPr lang="en-US" sz="2200" dirty="0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378372" y="1533644"/>
            <a:ext cx="4498427" cy="293926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457200" indent="-4572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Must be business related</a:t>
            </a:r>
          </a:p>
          <a:p>
            <a:pPr marL="914400" lvl="1" indent="-4572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Computer help</a:t>
            </a:r>
          </a:p>
          <a:p>
            <a:pPr marL="914400" lvl="1" indent="-4572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Office assistant</a:t>
            </a:r>
          </a:p>
          <a:p>
            <a:pPr marL="457200" indent="-4572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Outside services vs employee</a:t>
            </a:r>
          </a:p>
          <a:p>
            <a:pPr marL="457200" indent="-4572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Check with the IRS – reporting requirement of a 1099 if paid over $600 in a calendar year</a:t>
            </a:r>
          </a:p>
          <a:p>
            <a:pPr marL="457200" indent="-4572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If  questions check </a:t>
            </a:r>
            <a:r>
              <a:rPr lang="en-US" sz="2000" dirty="0" smtClean="0"/>
              <a:t>www.irs.gov</a:t>
            </a: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6613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583">
        <p:fade/>
      </p:transition>
    </mc:Choice>
    <mc:Fallback xmlns="">
      <p:transition spd="med" advTm="458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-17585" y="-29790"/>
            <a:ext cx="9144000" cy="6905375"/>
          </a:xfrm>
          <a:prstGeom prst="rect">
            <a:avLst/>
          </a:prstGeom>
          <a:solidFill>
            <a:srgbClr val="DCDDDE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508" y="429399"/>
            <a:ext cx="8657492" cy="646331"/>
          </a:xfrm>
          <a:noFill/>
        </p:spPr>
        <p:txBody>
          <a:bodyPr wrap="square" rtlCol="0" anchor="ctr" anchorCtr="0">
            <a:spAutoFit/>
          </a:bodyPr>
          <a:lstStyle/>
          <a:p>
            <a:pPr algn="l"/>
            <a:r>
              <a:rPr lang="en-US" sz="3600" b="1" spc="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ketchy" panose="02000603000000000000" pitchFamily="2" charset="0"/>
                <a:ea typeface="Sketchy" panose="02000603000000000000" pitchFamily="2" charset="0"/>
                <a:cs typeface="+mn-cs"/>
              </a:rPr>
              <a:t>To Do: #8 Be Aware of Timewasters</a:t>
            </a:r>
            <a:endParaRPr lang="en-US" sz="3600" b="1" spc="100" dirty="0">
              <a:solidFill>
                <a:schemeClr val="tx1">
                  <a:lumMod val="95000"/>
                  <a:lumOff val="5000"/>
                </a:schemeClr>
              </a:solidFill>
              <a:latin typeface="Sketchy" panose="02000603000000000000" pitchFamily="2" charset="0"/>
              <a:ea typeface="Sketchy" panose="02000603000000000000" pitchFamily="2" charset="0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2000" y="1576407"/>
            <a:ext cx="7696200" cy="432426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What does productive look like?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Are you getting sucked into Facebook?, distribution lists?, your back office?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Track your time and set specific allotments for each activity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Determine what works for you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Be honest in looking at your day and what you are doing with it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What are the top tasks/activities that you need to be completing?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endParaRPr lang="en-US" sz="2000" dirty="0" smtClean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9159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431914" y="0"/>
            <a:ext cx="4711653" cy="6836295"/>
          </a:xfrm>
          <a:prstGeom prst="rect">
            <a:avLst/>
          </a:prstGeom>
          <a:solidFill>
            <a:srgbClr val="DCDDDE">
              <a:alpha val="5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653874" y="1704469"/>
            <a:ext cx="4185325" cy="332398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>
            <a:defPPr>
              <a:defRPr lang="en-US"/>
            </a:defPPr>
            <a:lvl1pPr marL="342900" indent="-342900"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dirty="0"/>
              <a:t>Charitable deductions as taken on the form 1040 schedule A unless the company is a C-corporation.  </a:t>
            </a:r>
            <a:endParaRPr lang="en-US" dirty="0" smtClean="0"/>
          </a:p>
          <a:p>
            <a:pPr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dirty="0" smtClean="0"/>
              <a:t>The </a:t>
            </a:r>
            <a:r>
              <a:rPr lang="en-US" dirty="0"/>
              <a:t>deduction must be made to an organization that is a qualifying organization.  </a:t>
            </a:r>
            <a:endParaRPr lang="en-US" dirty="0" smtClean="0"/>
          </a:p>
          <a:p>
            <a:pPr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dirty="0" smtClean="0"/>
              <a:t>The </a:t>
            </a:r>
            <a:r>
              <a:rPr lang="en-US" dirty="0"/>
              <a:t>IRS website, </a:t>
            </a:r>
            <a:r>
              <a:rPr lang="en-US" dirty="0">
                <a:hlinkClick r:id="rId4"/>
              </a:rPr>
              <a:t>www.irs.gov</a:t>
            </a:r>
            <a:r>
              <a:rPr lang="en-US" dirty="0"/>
              <a:t> has a list of qualifying organizations.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914400" y="2057400"/>
            <a:ext cx="2743200" cy="2653748"/>
            <a:chOff x="914400" y="2057400"/>
            <a:chExt cx="2743200" cy="2653748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4400" y="2057400"/>
              <a:ext cx="2743200" cy="2653748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 rot="21101884">
              <a:off x="1348478" y="2748089"/>
              <a:ext cx="2182351" cy="1261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/>
                <a:t>Tax Tip -</a:t>
              </a:r>
            </a:p>
            <a:p>
              <a:r>
                <a:rPr lang="en-US" sz="2400" dirty="0"/>
                <a:t>Charitable Organizations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719327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583">
        <p:fade/>
      </p:transition>
    </mc:Choice>
    <mc:Fallback xmlns="">
      <p:transition spd="med" advTm="458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-17585" y="-29790"/>
            <a:ext cx="9144000" cy="6905375"/>
          </a:xfrm>
          <a:prstGeom prst="rect">
            <a:avLst/>
          </a:prstGeom>
          <a:solidFill>
            <a:srgbClr val="DCDDDE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508" y="429399"/>
            <a:ext cx="8657492" cy="646331"/>
          </a:xfrm>
          <a:noFill/>
        </p:spPr>
        <p:txBody>
          <a:bodyPr wrap="square" rtlCol="0" anchor="ctr" anchorCtr="0">
            <a:spAutoFit/>
          </a:bodyPr>
          <a:lstStyle/>
          <a:p>
            <a:pPr algn="l"/>
            <a:r>
              <a:rPr lang="en-US" sz="3600" b="1" spc="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ketchy" panose="02000603000000000000" pitchFamily="2" charset="0"/>
                <a:ea typeface="Sketchy" panose="02000603000000000000" pitchFamily="2" charset="0"/>
                <a:cs typeface="+mn-cs"/>
              </a:rPr>
              <a:t>To Do: #9 Recruits</a:t>
            </a:r>
            <a:endParaRPr lang="en-US" sz="3600" b="1" spc="100" dirty="0">
              <a:solidFill>
                <a:schemeClr val="tx1">
                  <a:lumMod val="95000"/>
                  <a:lumOff val="5000"/>
                </a:schemeClr>
              </a:solidFill>
              <a:latin typeface="Sketchy" panose="02000603000000000000" pitchFamily="2" charset="0"/>
              <a:ea typeface="Sketchy" panose="02000603000000000000" pitchFamily="2" charset="0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81399" y="1509343"/>
            <a:ext cx="5248275" cy="186204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To be successful – you need leads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Create a plan – follow the plan – evaluate the plan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endParaRPr lang="en-US" sz="2000" dirty="0" smtClean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75" y="1618210"/>
            <a:ext cx="257175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979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4876799" cy="6836295"/>
          </a:xfrm>
          <a:prstGeom prst="rect">
            <a:avLst/>
          </a:prstGeom>
          <a:solidFill>
            <a:srgbClr val="DCDDDE">
              <a:alpha val="5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+mj-lt"/>
              <a:buAutoNum type="arabicPeriod"/>
            </a:pPr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5943600" y="1676400"/>
            <a:ext cx="2758655" cy="2653748"/>
            <a:chOff x="5715000" y="2052157"/>
            <a:chExt cx="2758655" cy="2653748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5000" y="2052157"/>
              <a:ext cx="2743200" cy="2653748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 rot="21101884">
              <a:off x="5817049" y="2924051"/>
              <a:ext cx="265660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Tax Tip – </a:t>
              </a:r>
            </a:p>
            <a:p>
              <a:r>
                <a:rPr lang="en-US" sz="2400" dirty="0" smtClean="0"/>
                <a:t>Additional Tips  </a:t>
              </a: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378372" y="1187398"/>
            <a:ext cx="4498427" cy="3631763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457200" indent="-4572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Business Travel – if the trip is a combination of business and personal it can still be deducted as long as over ½ the trip is devoted to business.</a:t>
            </a:r>
          </a:p>
          <a:p>
            <a:pPr marL="457200" indent="-4572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Business losses will offset other personal income on the taxpayers income tax return.</a:t>
            </a:r>
          </a:p>
          <a:p>
            <a:pPr marL="457200" indent="-4572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Keep documentation for 7 years, receipts, statements, logs, etc…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23882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583">
        <p:fade/>
      </p:transition>
    </mc:Choice>
    <mc:Fallback xmlns="">
      <p:transition spd="med" advTm="458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-17585" y="-29790"/>
            <a:ext cx="9144000" cy="6905375"/>
          </a:xfrm>
          <a:prstGeom prst="rect">
            <a:avLst/>
          </a:prstGeom>
          <a:solidFill>
            <a:srgbClr val="DCDDDE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508" y="429399"/>
            <a:ext cx="8657492" cy="646331"/>
          </a:xfrm>
          <a:noFill/>
        </p:spPr>
        <p:txBody>
          <a:bodyPr wrap="square" rtlCol="0" anchor="ctr" anchorCtr="0">
            <a:spAutoFit/>
          </a:bodyPr>
          <a:lstStyle/>
          <a:p>
            <a:pPr algn="l"/>
            <a:r>
              <a:rPr lang="en-US" sz="3600" b="1" spc="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ketchy" panose="02000603000000000000" pitchFamily="2" charset="0"/>
                <a:ea typeface="Sketchy" panose="02000603000000000000" pitchFamily="2" charset="0"/>
                <a:cs typeface="+mn-cs"/>
              </a:rPr>
              <a:t>To Do: #10 Business Strategy</a:t>
            </a:r>
            <a:endParaRPr lang="en-US" sz="3600" b="1" spc="100" dirty="0">
              <a:solidFill>
                <a:schemeClr val="tx1">
                  <a:lumMod val="95000"/>
                  <a:lumOff val="5000"/>
                </a:schemeClr>
              </a:solidFill>
              <a:latin typeface="Sketchy" panose="02000603000000000000" pitchFamily="2" charset="0"/>
              <a:ea typeface="Sketchy" panose="02000603000000000000" pitchFamily="2" charset="0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2000" y="1653351"/>
            <a:ext cx="7696200" cy="417037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 tool for measuring your progress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Know your end goal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Know your motivation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Know your WHY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NOW create a strategy – A clear statement of what you are going to accomplish for example: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 am going to call back every contact within 3 days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 am going to handle receipts one time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 will add new contacts into my client tracking system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 will contact 35 new people in the next 90 days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 will hire a personal assistant within 4 months</a:t>
            </a:r>
            <a:endParaRPr lang="en-US" sz="2000" dirty="0" smtClean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6685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4876799" cy="6836295"/>
          </a:xfrm>
          <a:prstGeom prst="rect">
            <a:avLst/>
          </a:prstGeom>
          <a:solidFill>
            <a:srgbClr val="DCDDDE">
              <a:alpha val="5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78372" y="1195403"/>
            <a:ext cx="4498427" cy="493981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Business consultant 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Income tax return preparer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Accountant 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35 years of experience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What’s an EA? - Enrolled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gent with the IRS since 1995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doTERRA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Wellness Advocate since June 2011 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Always on the look out for highly motivated individuals </a:t>
            </a: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doTERRA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business builders to add to my tax and accounting practice 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Have Questions? Need help? Give me a ring at 425-333-6611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65084" y="358915"/>
            <a:ext cx="5168915" cy="5847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US" sz="3200" b="1" spc="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ketchy" panose="02000603000000000000" pitchFamily="2" charset="0"/>
                <a:ea typeface="Sketchy" panose="02000603000000000000" pitchFamily="2" charset="0"/>
              </a:rPr>
              <a:t>EVA GREMMERT EA</a:t>
            </a:r>
            <a:endParaRPr lang="en-US" sz="3200" b="1" spc="100" dirty="0">
              <a:solidFill>
                <a:schemeClr val="tx1">
                  <a:lumMod val="95000"/>
                  <a:lumOff val="5000"/>
                </a:schemeClr>
              </a:solidFill>
              <a:latin typeface="Sketchy" panose="02000603000000000000" pitchFamily="2" charset="0"/>
              <a:ea typeface="Sketchy" panose="02000603000000000000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1824043"/>
            <a:ext cx="2999742" cy="3188208"/>
          </a:xfrm>
          <a:prstGeom prst="rect">
            <a:avLst/>
          </a:prstGeom>
          <a:noFill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35112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583">
        <p:fade/>
      </p:transition>
    </mc:Choice>
    <mc:Fallback xmlns="">
      <p:transition spd="med" advTm="458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-17585" y="-29790"/>
            <a:ext cx="9144000" cy="6905375"/>
          </a:xfrm>
          <a:prstGeom prst="rect">
            <a:avLst/>
          </a:prstGeom>
          <a:solidFill>
            <a:srgbClr val="DCDDDE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`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508" y="429399"/>
            <a:ext cx="8657492" cy="646331"/>
          </a:xfrm>
          <a:noFill/>
        </p:spPr>
        <p:txBody>
          <a:bodyPr wrap="square" rtlCol="0" anchor="ctr" anchorCtr="0">
            <a:spAutoFit/>
          </a:bodyPr>
          <a:lstStyle/>
          <a:p>
            <a:pPr algn="l"/>
            <a:r>
              <a:rPr lang="en-US" sz="3600" b="1" spc="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ketchy" panose="02000603000000000000" pitchFamily="2" charset="0"/>
                <a:ea typeface="Sketchy" panose="02000603000000000000" pitchFamily="2" charset="0"/>
                <a:cs typeface="+mn-cs"/>
              </a:rPr>
              <a:t>Next Steps: TAKE ACTION</a:t>
            </a:r>
            <a:endParaRPr lang="en-US" sz="3600" b="1" spc="100" dirty="0">
              <a:solidFill>
                <a:schemeClr val="tx1">
                  <a:lumMod val="95000"/>
                  <a:lumOff val="5000"/>
                </a:schemeClr>
              </a:solidFill>
              <a:latin typeface="Sketchy" panose="02000603000000000000" pitchFamily="2" charset="0"/>
              <a:ea typeface="Sketchy" panose="02000603000000000000" pitchFamily="2" charset="0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2000" y="1191688"/>
            <a:ext cx="7696200" cy="509370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Be 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the CEO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Be Ready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Follow Up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Organize Your Paperwork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Organize YOU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Be the </a:t>
            </a: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CFO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Hire Professionals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Be Aware of Timewasters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Recruits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Business Strategy</a:t>
            </a:r>
          </a:p>
        </p:txBody>
      </p:sp>
    </p:spTree>
    <p:extLst>
      <p:ext uri="{BB962C8B-B14F-4D97-AF65-F5344CB8AC3E}">
        <p14:creationId xmlns:p14="http://schemas.microsoft.com/office/powerpoint/2010/main" val="672331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-17585" y="-29790"/>
            <a:ext cx="9144000" cy="6905375"/>
          </a:xfrm>
          <a:prstGeom prst="rect">
            <a:avLst/>
          </a:prstGeom>
          <a:solidFill>
            <a:srgbClr val="DCDDDE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508" y="152400"/>
            <a:ext cx="8657492" cy="1200329"/>
          </a:xfrm>
          <a:noFill/>
        </p:spPr>
        <p:txBody>
          <a:bodyPr wrap="square" rtlCol="0" anchor="ctr" anchorCtr="0">
            <a:spAutoFit/>
          </a:bodyPr>
          <a:lstStyle/>
          <a:p>
            <a:r>
              <a:rPr lang="en-US" sz="3600" b="1" spc="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ketchy" panose="02000603000000000000" pitchFamily="2" charset="0"/>
                <a:ea typeface="Sketchy" panose="02000603000000000000" pitchFamily="2" charset="0"/>
                <a:cs typeface="+mn-cs"/>
              </a:rPr>
              <a:t>Resources </a:t>
            </a:r>
            <a:r>
              <a:rPr lang="en-US" sz="3600" b="1" spc="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ketchy" panose="02000603000000000000" pitchFamily="2" charset="0"/>
                <a:ea typeface="Sketchy" panose="02000603000000000000" pitchFamily="2" charset="0"/>
                <a:cs typeface="+mn-cs"/>
              </a:rPr>
              <a:t>on</a:t>
            </a:r>
            <a:br>
              <a:rPr lang="en-US" sz="3600" b="1" spc="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ketchy" panose="02000603000000000000" pitchFamily="2" charset="0"/>
                <a:ea typeface="Sketchy" panose="02000603000000000000" pitchFamily="2" charset="0"/>
                <a:cs typeface="+mn-cs"/>
              </a:rPr>
            </a:br>
            <a:r>
              <a:rPr lang="en-US" sz="3600" b="1" u="sng" spc="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ketchy" panose="02000603000000000000" pitchFamily="2" charset="0"/>
                <a:ea typeface="Sketchy" panose="02000603000000000000" pitchFamily="2" charset="0"/>
                <a:cs typeface="+mn-cs"/>
              </a:rPr>
              <a:t>http</a:t>
            </a:r>
            <a:r>
              <a:rPr lang="en-US" sz="3600" b="1" u="sng" spc="100" dirty="0">
                <a:solidFill>
                  <a:schemeClr val="tx1">
                    <a:lumMod val="95000"/>
                    <a:lumOff val="5000"/>
                  </a:schemeClr>
                </a:solidFill>
                <a:latin typeface="Sketchy" panose="02000603000000000000" pitchFamily="2" charset="0"/>
                <a:ea typeface="Sketchy" panose="02000603000000000000" pitchFamily="2" charset="0"/>
                <a:cs typeface="+mn-cs"/>
              </a:rPr>
              <a:t>://goalsmadereal.com</a:t>
            </a:r>
            <a:r>
              <a:rPr lang="en-US" sz="3600" b="1" u="sng" spc="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ketchy" panose="02000603000000000000" pitchFamily="2" charset="0"/>
                <a:ea typeface="Sketchy" panose="02000603000000000000" pitchFamily="2" charset="0"/>
                <a:cs typeface="+mn-cs"/>
              </a:rPr>
              <a:t>/</a:t>
            </a:r>
            <a:endParaRPr lang="en-US" sz="3600" b="1" u="sng" spc="100" dirty="0">
              <a:solidFill>
                <a:schemeClr val="tx1">
                  <a:lumMod val="95000"/>
                  <a:lumOff val="5000"/>
                </a:schemeClr>
              </a:solidFill>
              <a:latin typeface="Sketchy" panose="02000603000000000000" pitchFamily="2" charset="0"/>
              <a:ea typeface="Sketchy" panose="02000603000000000000" pitchFamily="2" charset="0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2000" y="1524998"/>
            <a:ext cx="7696200" cy="326243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Go to the downloads to find more detailed information to help you with your </a:t>
            </a:r>
            <a:r>
              <a:rPr lang="en-US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doTERRA</a:t>
            </a: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business:</a:t>
            </a:r>
          </a:p>
          <a:p>
            <a:pPr marL="457200" indent="-4572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Sept 2014 Acct and Tax Requirements for Small Biz.pdf</a:t>
            </a:r>
          </a:p>
          <a:p>
            <a:pPr marL="457200" indent="-4572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 have started my </a:t>
            </a:r>
            <a:r>
              <a:rPr lang="en-US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doTERRA</a:t>
            </a: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Business Now What.doc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299" y="5334000"/>
            <a:ext cx="1752600" cy="97555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386351" y="5590946"/>
            <a:ext cx="37447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GoalsMadeReal on </a:t>
            </a:r>
            <a:r>
              <a:rPr lang="en-US" sz="2400" dirty="0" err="1" smtClean="0"/>
              <a:t>facebook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23836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39612"/>
            <a:ext cx="9144000" cy="2935399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-9833"/>
            <a:ext cx="9144000" cy="6905375"/>
          </a:xfrm>
          <a:prstGeom prst="rect">
            <a:avLst/>
          </a:prstGeom>
          <a:solidFill>
            <a:srgbClr val="DCDDDE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00300" y="1963649"/>
            <a:ext cx="6019800" cy="1200329"/>
          </a:xfrm>
          <a:noFill/>
        </p:spPr>
        <p:txBody>
          <a:bodyPr wrap="square" rtlCol="0" anchor="ctr" anchorCtr="0">
            <a:spAutoFit/>
          </a:bodyPr>
          <a:lstStyle/>
          <a:p>
            <a:pPr algn="l"/>
            <a:r>
              <a:rPr lang="en-US" sz="3600" b="1" spc="100" dirty="0">
                <a:solidFill>
                  <a:schemeClr val="tx1">
                    <a:lumMod val="95000"/>
                    <a:lumOff val="5000"/>
                  </a:schemeClr>
                </a:solidFill>
                <a:latin typeface="Sketchy" panose="02000603000000000000" pitchFamily="2" charset="0"/>
                <a:ea typeface="Sketchy" panose="02000603000000000000" pitchFamily="2" charset="0"/>
                <a:cs typeface="+mn-cs"/>
              </a:rPr>
              <a:t>Ten Business To Dos</a:t>
            </a:r>
            <a:br>
              <a:rPr lang="en-US" sz="3600" b="1" spc="100" dirty="0">
                <a:solidFill>
                  <a:schemeClr val="tx1">
                    <a:lumMod val="95000"/>
                    <a:lumOff val="5000"/>
                  </a:schemeClr>
                </a:solidFill>
                <a:latin typeface="Sketchy" panose="02000603000000000000" pitchFamily="2" charset="0"/>
                <a:ea typeface="Sketchy" panose="02000603000000000000" pitchFamily="2" charset="0"/>
                <a:cs typeface="+mn-cs"/>
              </a:rPr>
            </a:br>
            <a:r>
              <a:rPr lang="en-US" sz="3600" b="1" spc="100" dirty="0">
                <a:solidFill>
                  <a:schemeClr val="tx1">
                    <a:lumMod val="95000"/>
                    <a:lumOff val="5000"/>
                  </a:schemeClr>
                </a:solidFill>
                <a:latin typeface="Sketchy" panose="02000603000000000000" pitchFamily="2" charset="0"/>
                <a:ea typeface="Sketchy" panose="02000603000000000000" pitchFamily="2" charset="0"/>
                <a:cs typeface="+mn-cs"/>
              </a:rPr>
              <a:t>with Eva </a:t>
            </a:r>
            <a:r>
              <a:rPr lang="en-US" sz="3600" b="1" spc="1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Sketchy" panose="02000603000000000000" pitchFamily="2" charset="0"/>
                <a:ea typeface="Sketchy" panose="02000603000000000000" pitchFamily="2" charset="0"/>
                <a:cs typeface="+mn-cs"/>
              </a:rPr>
              <a:t>Gremmert</a:t>
            </a:r>
            <a:r>
              <a:rPr lang="en-US" sz="3600" b="1" spc="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ketchy" panose="02000603000000000000" pitchFamily="2" charset="0"/>
                <a:ea typeface="Sketchy" panose="02000603000000000000" pitchFamily="2" charset="0"/>
                <a:cs typeface="+mn-cs"/>
              </a:rPr>
              <a:t> EA</a:t>
            </a:r>
            <a:endParaRPr lang="en-US" sz="3600" b="1" spc="100" dirty="0">
              <a:solidFill>
                <a:schemeClr val="tx1">
                  <a:lumMod val="95000"/>
                  <a:lumOff val="5000"/>
                </a:schemeClr>
              </a:solidFill>
              <a:latin typeface="Sketchy" panose="02000603000000000000" pitchFamily="2" charset="0"/>
              <a:ea typeface="Sketchy" panose="02000603000000000000" pitchFamily="2" charset="0"/>
              <a:cs typeface="+mn-cs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905000" y="3276600"/>
            <a:ext cx="6400800" cy="707886"/>
          </a:xfrm>
          <a:noFill/>
        </p:spPr>
        <p:txBody>
          <a:bodyPr wrap="square" rtlCol="0" anchor="ctr" anchorCtr="0">
            <a:spAutoFit/>
          </a:bodyPr>
          <a:lstStyle/>
          <a:p>
            <a:r>
              <a:rPr lang="en-US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</a:rPr>
              <a:t>Thank You</a:t>
            </a:r>
            <a:endParaRPr lang="en-US" sz="4000" b="1" i="1" dirty="0">
              <a:solidFill>
                <a:schemeClr val="tx1">
                  <a:lumMod val="95000"/>
                  <a:lumOff val="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1026" name="Picture 2" descr="C:\Users\lori.oviatt\Desktop\EvaStuff\Eva Pi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82422"/>
            <a:ext cx="1628775" cy="2265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744308" y="5105400"/>
            <a:ext cx="33996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Sketchy"/>
              </a:rPr>
              <a:t>HBG Tax Services Inc.</a:t>
            </a:r>
          </a:p>
          <a:p>
            <a:r>
              <a:rPr lang="en-US" sz="2000" dirty="0" smtClean="0">
                <a:latin typeface="Sketchy"/>
              </a:rPr>
              <a:t>E: HBGtax@comcast.net</a:t>
            </a:r>
          </a:p>
          <a:p>
            <a:r>
              <a:rPr lang="en-US" sz="2000" dirty="0" smtClean="0">
                <a:latin typeface="Sketchy"/>
              </a:rPr>
              <a:t>P: 425.333.6611</a:t>
            </a:r>
          </a:p>
          <a:p>
            <a:r>
              <a:rPr lang="en-US" sz="2000" dirty="0" smtClean="0">
                <a:latin typeface="Sketchy"/>
              </a:rPr>
              <a:t>www.hbgtax.com</a:t>
            </a:r>
            <a:endParaRPr lang="en-US" sz="2000" dirty="0">
              <a:latin typeface="Sketchy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26510" y="0"/>
            <a:ext cx="86044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Sketchy"/>
              </a:rPr>
              <a:t>BRILLIANT SOLUTIONS GROUP  	MONDAY WEBINAR 	FEBRUARY 16, 2015</a:t>
            </a:r>
          </a:p>
        </p:txBody>
      </p:sp>
    </p:spTree>
    <p:extLst>
      <p:ext uri="{BB962C8B-B14F-4D97-AF65-F5344CB8AC3E}">
        <p14:creationId xmlns:p14="http://schemas.microsoft.com/office/powerpoint/2010/main" val="1002906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-17585" y="-29790"/>
            <a:ext cx="9144000" cy="6905375"/>
          </a:xfrm>
          <a:prstGeom prst="rect">
            <a:avLst/>
          </a:prstGeom>
          <a:solidFill>
            <a:srgbClr val="DCDDDE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508" y="429399"/>
            <a:ext cx="8657492" cy="646331"/>
          </a:xfrm>
          <a:noFill/>
        </p:spPr>
        <p:txBody>
          <a:bodyPr wrap="square" rtlCol="0" anchor="ctr" anchorCtr="0">
            <a:spAutoFit/>
          </a:bodyPr>
          <a:lstStyle/>
          <a:p>
            <a:pPr algn="l"/>
            <a:r>
              <a:rPr lang="en-US" sz="3600" b="1" spc="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ketchy" panose="02000603000000000000" pitchFamily="2" charset="0"/>
                <a:ea typeface="Sketchy" panose="02000603000000000000" pitchFamily="2" charset="0"/>
                <a:cs typeface="+mn-cs"/>
              </a:rPr>
              <a:t>To Do: #1 Be the CEO</a:t>
            </a:r>
            <a:endParaRPr lang="en-US" sz="3600" b="1" spc="100" dirty="0">
              <a:solidFill>
                <a:schemeClr val="tx1">
                  <a:lumMod val="95000"/>
                  <a:lumOff val="5000"/>
                </a:schemeClr>
              </a:solidFill>
              <a:latin typeface="Sketchy" panose="02000603000000000000" pitchFamily="2" charset="0"/>
              <a:ea typeface="Sketchy" panose="02000603000000000000" pitchFamily="2" charset="0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2000" y="1371600"/>
            <a:ext cx="4482382" cy="30931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Laundry List: 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Build a Business Plan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Name your Business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Create Business Cards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Hire Professionals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Products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Services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Org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charts </a:t>
            </a:r>
            <a:endParaRPr lang="en-US" sz="2000" dirty="0" smtClean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13" name="Diagram 12"/>
          <p:cNvGraphicFramePr/>
          <p:nvPr>
            <p:extLst>
              <p:ext uri="{D42A27DB-BD31-4B8C-83A1-F6EECF244321}">
                <p14:modId xmlns:p14="http://schemas.microsoft.com/office/powerpoint/2010/main" val="2138436336"/>
              </p:ext>
            </p:extLst>
          </p:nvPr>
        </p:nvGraphicFramePr>
        <p:xfrm>
          <a:off x="4953000" y="1219200"/>
          <a:ext cx="3657600" cy="259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7329" y="4443046"/>
            <a:ext cx="1190625" cy="17907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554415" y="4077831"/>
            <a:ext cx="436098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Sketchy"/>
              </a:rPr>
              <a:t>The E-Myth Revisited by Michael Gerber </a:t>
            </a:r>
            <a:r>
              <a:rPr lang="en-US" sz="2000" dirty="0" smtClean="0">
                <a:latin typeface="Sketchy"/>
              </a:rPr>
              <a:t>– </a:t>
            </a:r>
            <a:r>
              <a:rPr lang="en-US" sz="2000" i="1" dirty="0" smtClean="0">
                <a:latin typeface="Sketchy"/>
              </a:rPr>
              <a:t>“When </a:t>
            </a:r>
            <a:r>
              <a:rPr lang="en-US" sz="2000" i="1" dirty="0">
                <a:latin typeface="Sketchy"/>
              </a:rPr>
              <a:t>businesses start create an organizational chart, all businesses are hierarchical, put your name in every spot, that way you need to figure out every piece of the </a:t>
            </a:r>
            <a:r>
              <a:rPr lang="en-US" sz="2000" i="1" dirty="0" smtClean="0">
                <a:latin typeface="Sketchy"/>
              </a:rPr>
              <a:t>business”</a:t>
            </a:r>
            <a:endParaRPr lang="en-US" sz="2000" i="1" dirty="0">
              <a:latin typeface="Sketchy"/>
            </a:endParaRPr>
          </a:p>
        </p:txBody>
      </p:sp>
    </p:spTree>
    <p:extLst>
      <p:ext uri="{BB962C8B-B14F-4D97-AF65-F5344CB8AC3E}">
        <p14:creationId xmlns:p14="http://schemas.microsoft.com/office/powerpoint/2010/main" val="3578266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431914" y="0"/>
            <a:ext cx="4711653" cy="6836295"/>
          </a:xfrm>
          <a:prstGeom prst="rect">
            <a:avLst/>
          </a:prstGeom>
          <a:solidFill>
            <a:srgbClr val="DCDDDE">
              <a:alpha val="5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653875" y="468403"/>
            <a:ext cx="3829050" cy="224676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>
            <a:defPPr>
              <a:defRPr lang="en-US"/>
            </a:defPPr>
            <a:lvl1pPr marL="342900" indent="-342900"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marL="0" indent="0">
              <a:spcAft>
                <a:spcPts val="600"/>
              </a:spcAft>
              <a:buNone/>
            </a:pPr>
            <a:r>
              <a:rPr lang="en-US" dirty="0" smtClean="0"/>
              <a:t>Best practice is to track your mileage as you go 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dirty="0" smtClean="0"/>
              <a:t>Keep a mileage log </a:t>
            </a:r>
          </a:p>
          <a:p>
            <a:pPr>
              <a:spcAft>
                <a:spcPts val="600"/>
              </a:spcAft>
              <a:buFontTx/>
              <a:buChar char="-"/>
            </a:pPr>
            <a:r>
              <a:rPr lang="en-US" dirty="0" smtClean="0"/>
              <a:t>On paper</a:t>
            </a:r>
          </a:p>
          <a:p>
            <a:pPr>
              <a:spcAft>
                <a:spcPts val="600"/>
              </a:spcAft>
              <a:buFontTx/>
              <a:buChar char="-"/>
            </a:pPr>
            <a:r>
              <a:rPr lang="en-US" dirty="0" smtClean="0"/>
              <a:t>Digitally </a:t>
            </a:r>
          </a:p>
          <a:p>
            <a:pPr>
              <a:spcAft>
                <a:spcPts val="600"/>
              </a:spcAft>
              <a:buFontTx/>
              <a:buChar char="-"/>
            </a:pPr>
            <a:r>
              <a:rPr lang="en-US" dirty="0" smtClean="0"/>
              <a:t>Phone Apps available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653875" y="2696557"/>
            <a:ext cx="4482382" cy="3247043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To Re-create your mileage log at a later time, use Google Maps or other mapping services</a:t>
            </a:r>
          </a:p>
          <a:p>
            <a:pPr>
              <a:spcAft>
                <a:spcPts val="600"/>
              </a:spcAft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Track Miles to/from 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Classes, meetings &amp; appointments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p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urchasing supplies</a:t>
            </a:r>
          </a:p>
          <a:p>
            <a:pPr>
              <a:spcAft>
                <a:spcPts val="600"/>
              </a:spcAft>
            </a:pP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pPr>
              <a:spcAft>
                <a:spcPts val="600"/>
              </a:spcAft>
            </a:pPr>
            <a:endParaRPr lang="en-US" sz="2000" dirty="0" smtClean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914400" y="2057400"/>
            <a:ext cx="2743200" cy="2653748"/>
            <a:chOff x="914400" y="2057400"/>
            <a:chExt cx="2743200" cy="2653748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4400" y="2057400"/>
              <a:ext cx="2743200" cy="2653748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 rot="21101884">
              <a:off x="1348478" y="2471090"/>
              <a:ext cx="2182351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/>
                <a:t>Tax Tip -</a:t>
              </a:r>
            </a:p>
            <a:p>
              <a:r>
                <a:rPr lang="en-US" sz="2800" spc="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Sketchy" panose="02000603000000000000" pitchFamily="2" charset="0"/>
                  <a:ea typeface="Sketchy" panose="02000603000000000000" pitchFamily="2" charset="0"/>
                </a:rPr>
                <a:t>Track your </a:t>
              </a:r>
            </a:p>
            <a:p>
              <a:r>
                <a:rPr lang="en-US" sz="2800" spc="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Sketchy" panose="02000603000000000000" pitchFamily="2" charset="0"/>
                  <a:ea typeface="Sketchy" panose="02000603000000000000" pitchFamily="2" charset="0"/>
                </a:rPr>
                <a:t>mileage</a:t>
              </a:r>
            </a:p>
            <a:p>
              <a:endParaRPr lang="en-US" sz="2800" dirty="0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80497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583">
        <p:fade/>
      </p:transition>
    </mc:Choice>
    <mc:Fallback xmlns="">
      <p:transition spd="med" advTm="458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-17585" y="-29790"/>
            <a:ext cx="9144000" cy="6905375"/>
          </a:xfrm>
          <a:prstGeom prst="rect">
            <a:avLst/>
          </a:prstGeom>
          <a:solidFill>
            <a:srgbClr val="DCDDDE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508" y="429399"/>
            <a:ext cx="8657492" cy="646331"/>
          </a:xfrm>
          <a:noFill/>
        </p:spPr>
        <p:txBody>
          <a:bodyPr wrap="square" rtlCol="0" anchor="ctr" anchorCtr="0">
            <a:spAutoFit/>
          </a:bodyPr>
          <a:lstStyle/>
          <a:p>
            <a:pPr algn="l"/>
            <a:r>
              <a:rPr lang="en-US" sz="3600" b="1" spc="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ketchy" panose="02000603000000000000" pitchFamily="2" charset="0"/>
                <a:ea typeface="Sketchy" panose="02000603000000000000" pitchFamily="2" charset="0"/>
                <a:cs typeface="+mn-cs"/>
              </a:rPr>
              <a:t>To Do: #2 Be Ready</a:t>
            </a:r>
            <a:endParaRPr lang="en-US" sz="3600" b="1" spc="100" dirty="0">
              <a:solidFill>
                <a:schemeClr val="tx1">
                  <a:lumMod val="95000"/>
                  <a:lumOff val="5000"/>
                </a:schemeClr>
              </a:solidFill>
              <a:latin typeface="Sketchy" panose="02000603000000000000" pitchFamily="2" charset="0"/>
              <a:ea typeface="Sketchy" panose="02000603000000000000" pitchFamily="2" charset="0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2000" y="1407840"/>
            <a:ext cx="7848600" cy="332398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Organize/Create a Work Flow System </a:t>
            </a:r>
          </a:p>
          <a:p>
            <a:pPr marL="685800" lvl="1" indent="-228600">
              <a:spcAft>
                <a:spcPts val="600"/>
              </a:spcAft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– for example: Share Success System http://www.sharesuccess.com/ 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How do you take orders?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What materials do you have with you at all times? Create a packet of materials that can be given out.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Samples?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Natural Solutions Tear Sheet?</a:t>
            </a:r>
          </a:p>
          <a:p>
            <a:pPr>
              <a:spcAft>
                <a:spcPts val="600"/>
              </a:spcAft>
            </a:pPr>
            <a:endParaRPr lang="en-US" sz="2000" dirty="0" smtClean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0" y="4887994"/>
            <a:ext cx="9144000" cy="1436606"/>
            <a:chOff x="0" y="2710697"/>
            <a:chExt cx="9144000" cy="1436606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710697"/>
              <a:ext cx="9144000" cy="1436606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62087" y="3009900"/>
              <a:ext cx="6219825" cy="838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6751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431914" y="0"/>
            <a:ext cx="4711653" cy="6836295"/>
          </a:xfrm>
          <a:prstGeom prst="rect">
            <a:avLst/>
          </a:prstGeom>
          <a:solidFill>
            <a:srgbClr val="DCDDDE">
              <a:alpha val="5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653875" y="199100"/>
            <a:ext cx="3829050" cy="278537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>
            <a:defPPr>
              <a:defRPr lang="en-US"/>
            </a:defPPr>
            <a:lvl1pPr marL="342900" indent="-342900"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marL="0" indent="0">
              <a:spcAft>
                <a:spcPts val="600"/>
              </a:spcAft>
              <a:buNone/>
            </a:pPr>
            <a:r>
              <a:rPr lang="en-US" dirty="0" smtClean="0"/>
              <a:t>Best practice is to keep your sample product separate from personal use.</a:t>
            </a:r>
          </a:p>
          <a:p>
            <a:pPr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dirty="0"/>
              <a:t>C</a:t>
            </a:r>
            <a:r>
              <a:rPr lang="en-US" dirty="0" smtClean="0"/>
              <a:t>ount drops – use the cost per drop sheet</a:t>
            </a:r>
          </a:p>
          <a:p>
            <a:pPr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dirty="0" smtClean="0"/>
              <a:t>Purchase separate quantities for samples</a:t>
            </a:r>
          </a:p>
          <a:p>
            <a:pPr>
              <a:spcAft>
                <a:spcPts val="600"/>
              </a:spcAft>
              <a:buFont typeface="Wingdings" panose="05000000000000000000" pitchFamily="2" charset="2"/>
              <a:buChar char="ü"/>
            </a:pPr>
            <a:endParaRPr lang="en-US" dirty="0" smtClean="0"/>
          </a:p>
        </p:txBody>
      </p:sp>
      <p:grpSp>
        <p:nvGrpSpPr>
          <p:cNvPr id="7" name="Group 6"/>
          <p:cNvGrpSpPr/>
          <p:nvPr/>
        </p:nvGrpSpPr>
        <p:grpSpPr>
          <a:xfrm>
            <a:off x="914400" y="2057400"/>
            <a:ext cx="2743200" cy="2653748"/>
            <a:chOff x="914400" y="2057400"/>
            <a:chExt cx="2743200" cy="2653748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4400" y="2057400"/>
              <a:ext cx="2743200" cy="2653748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 rot="21101884">
              <a:off x="1348478" y="2471090"/>
              <a:ext cx="2182351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/>
                <a:t>Tax Tip - </a:t>
              </a:r>
            </a:p>
            <a:p>
              <a:r>
                <a:rPr lang="en-US" sz="2800" spc="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Sketchy" panose="02000603000000000000" pitchFamily="2" charset="0"/>
                  <a:ea typeface="Sketchy" panose="02000603000000000000" pitchFamily="2" charset="0"/>
                </a:rPr>
                <a:t>Track your </a:t>
              </a:r>
            </a:p>
            <a:p>
              <a:r>
                <a:rPr lang="en-US" sz="2800" spc="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Sketchy" panose="02000603000000000000" pitchFamily="2" charset="0"/>
                  <a:ea typeface="Sketchy" panose="02000603000000000000" pitchFamily="2" charset="0"/>
                </a:rPr>
                <a:t>samples</a:t>
              </a:r>
            </a:p>
            <a:p>
              <a:endParaRPr lang="en-US" sz="2800" dirty="0"/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410"/>
          <a:stretch/>
        </p:blipFill>
        <p:spPr>
          <a:xfrm>
            <a:off x="4861537" y="2861832"/>
            <a:ext cx="3875852" cy="3675185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0" y="5301584"/>
            <a:ext cx="8737389" cy="711368"/>
            <a:chOff x="0" y="2912895"/>
            <a:chExt cx="9563100" cy="711368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233738"/>
              <a:ext cx="9553575" cy="390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0" name="Picture 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912895"/>
              <a:ext cx="9563100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Down Arrow 8"/>
          <p:cNvSpPr/>
          <p:nvPr/>
        </p:nvSpPr>
        <p:spPr>
          <a:xfrm rot="2460272">
            <a:off x="4487306" y="4581740"/>
            <a:ext cx="510417" cy="809395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0540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583">
        <p:fade/>
      </p:transition>
    </mc:Choice>
    <mc:Fallback xmlns="">
      <p:transition spd="med" advTm="458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-17585" y="-29790"/>
            <a:ext cx="9144000" cy="6905375"/>
          </a:xfrm>
          <a:prstGeom prst="rect">
            <a:avLst/>
          </a:prstGeom>
          <a:solidFill>
            <a:srgbClr val="DCDDDE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508" y="429399"/>
            <a:ext cx="8657492" cy="646331"/>
          </a:xfrm>
          <a:noFill/>
        </p:spPr>
        <p:txBody>
          <a:bodyPr wrap="square" rtlCol="0" anchor="ctr" anchorCtr="0">
            <a:spAutoFit/>
          </a:bodyPr>
          <a:lstStyle/>
          <a:p>
            <a:pPr algn="l"/>
            <a:r>
              <a:rPr lang="en-US" sz="3600" b="1" spc="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ketchy" panose="02000603000000000000" pitchFamily="2" charset="0"/>
                <a:ea typeface="Sketchy" panose="02000603000000000000" pitchFamily="2" charset="0"/>
                <a:cs typeface="+mn-cs"/>
              </a:rPr>
              <a:t>To Do: #3 Follow Up</a:t>
            </a:r>
            <a:endParaRPr lang="en-US" sz="3600" b="1" spc="100" dirty="0">
              <a:solidFill>
                <a:schemeClr val="tx1">
                  <a:lumMod val="95000"/>
                  <a:lumOff val="5000"/>
                </a:schemeClr>
              </a:solidFill>
              <a:latin typeface="Sketchy" panose="02000603000000000000" pitchFamily="2" charset="0"/>
              <a:ea typeface="Sketchy" panose="02000603000000000000" pitchFamily="2" charset="0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2000" y="1987153"/>
            <a:ext cx="7848600" cy="301621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Create a follow up system</a:t>
            </a:r>
          </a:p>
          <a:p>
            <a:pPr lvl="1">
              <a:spcAft>
                <a:spcPts val="600"/>
              </a:spcAft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For example: Make contact after 2-3 days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Where do you put your follow up items?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In a planner?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In your phone?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Review your system – is it working? If not what needs to change?</a:t>
            </a:r>
          </a:p>
          <a:p>
            <a:pPr>
              <a:spcAft>
                <a:spcPts val="600"/>
              </a:spcAft>
            </a:pPr>
            <a:endParaRPr lang="en-US" sz="2000" dirty="0" smtClean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715" y="4542008"/>
            <a:ext cx="4076700" cy="231013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049714" y="4583668"/>
            <a:ext cx="41001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 smtClean="0">
                <a:latin typeface="Sketchy"/>
              </a:rPr>
              <a:t>“The fortune is in the follow up”</a:t>
            </a:r>
            <a:endParaRPr lang="en-US" i="1" dirty="0">
              <a:latin typeface="Sketchy"/>
            </a:endParaRPr>
          </a:p>
        </p:txBody>
      </p:sp>
    </p:spTree>
    <p:extLst>
      <p:ext uri="{BB962C8B-B14F-4D97-AF65-F5344CB8AC3E}">
        <p14:creationId xmlns:p14="http://schemas.microsoft.com/office/powerpoint/2010/main" val="772008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-17585" y="-29790"/>
            <a:ext cx="9144000" cy="6905375"/>
          </a:xfrm>
          <a:prstGeom prst="rect">
            <a:avLst/>
          </a:prstGeom>
          <a:solidFill>
            <a:srgbClr val="DCDDDE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508" y="429399"/>
            <a:ext cx="8657492" cy="646331"/>
          </a:xfrm>
          <a:noFill/>
        </p:spPr>
        <p:txBody>
          <a:bodyPr wrap="square" rtlCol="0" anchor="ctr" anchorCtr="0">
            <a:spAutoFit/>
          </a:bodyPr>
          <a:lstStyle/>
          <a:p>
            <a:pPr algn="l"/>
            <a:r>
              <a:rPr lang="en-US" sz="3600" b="1" spc="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ketchy" panose="02000603000000000000" pitchFamily="2" charset="0"/>
                <a:ea typeface="Sketchy" panose="02000603000000000000" pitchFamily="2" charset="0"/>
                <a:cs typeface="+mn-cs"/>
              </a:rPr>
              <a:t>To Do: #4 Organize Your Paperwork</a:t>
            </a:r>
            <a:endParaRPr lang="en-US" sz="3600" b="1" spc="100" dirty="0">
              <a:solidFill>
                <a:schemeClr val="tx1">
                  <a:lumMod val="95000"/>
                  <a:lumOff val="5000"/>
                </a:schemeClr>
              </a:solidFill>
              <a:latin typeface="Sketchy" panose="02000603000000000000" pitchFamily="2" charset="0"/>
              <a:ea typeface="Sketchy" panose="02000603000000000000" pitchFamily="2" charset="0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2000" y="1076265"/>
            <a:ext cx="4114800" cy="532453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Keep track of receipts – on each one write: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</a:t>
            </a: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oTERRA</a:t>
            </a: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Did you pay with credit?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ash?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ebit?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Date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Place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With anyone?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Touch once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Each State’s tax requirements are different – check with your local taxing authority on what to keep for audit purposes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endParaRPr lang="en-US" sz="2000" dirty="0" smtClean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8250" y="2438400"/>
            <a:ext cx="4095750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469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4876799" cy="6836295"/>
          </a:xfrm>
          <a:prstGeom prst="rect">
            <a:avLst/>
          </a:prstGeom>
          <a:solidFill>
            <a:srgbClr val="DCDDDE">
              <a:alpha val="5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+mj-lt"/>
              <a:buAutoNum type="arabicPeriod"/>
            </a:pP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78372" y="1404599"/>
            <a:ext cx="4498427" cy="186204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Go to your </a:t>
            </a:r>
            <a:r>
              <a:rPr lang="en-US" sz="2000" i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my</a:t>
            </a: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doTERRA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office</a:t>
            </a: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Select Wellness Advocate Services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Select Account Inquiry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PRINT!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5715000" y="1099799"/>
            <a:ext cx="2743200" cy="2653748"/>
            <a:chOff x="5715000" y="2052157"/>
            <a:chExt cx="2743200" cy="2653748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5000" y="2052157"/>
              <a:ext cx="2743200" cy="2653748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 rot="21101884">
              <a:off x="5919751" y="2373515"/>
              <a:ext cx="2182351" cy="2000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Tax Tip –</a:t>
              </a:r>
              <a:r>
                <a:rPr lang="en-US" sz="2000" spc="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Sketchy" panose="02000603000000000000" pitchFamily="2" charset="0"/>
                  <a:ea typeface="Sketchy" panose="02000603000000000000" pitchFamily="2" charset="0"/>
                </a:rPr>
                <a:t>Download/</a:t>
              </a:r>
            </a:p>
            <a:p>
              <a:r>
                <a:rPr lang="en-US" sz="2000" spc="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Sketchy" panose="02000603000000000000" pitchFamily="2" charset="0"/>
                  <a:ea typeface="Sketchy" panose="02000603000000000000" pitchFamily="2" charset="0"/>
                </a:rPr>
                <a:t>Print  your </a:t>
              </a:r>
              <a:r>
                <a:rPr lang="en-US" sz="2000" spc="100" dirty="0" err="1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Sketchy" panose="02000603000000000000" pitchFamily="2" charset="0"/>
                  <a:ea typeface="Sketchy" panose="02000603000000000000" pitchFamily="2" charset="0"/>
                </a:rPr>
                <a:t>doTERRA</a:t>
              </a:r>
              <a:r>
                <a:rPr lang="en-US" sz="2000" spc="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Sketchy" panose="02000603000000000000" pitchFamily="2" charset="0"/>
                  <a:ea typeface="Sketchy" panose="02000603000000000000" pitchFamily="2" charset="0"/>
                </a:rPr>
                <a:t> yearly financial information</a:t>
              </a:r>
              <a:endParaRPr lang="en-US" sz="2000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5943600" y="3975652"/>
            <a:ext cx="2743200" cy="2653748"/>
            <a:chOff x="5715000" y="2052157"/>
            <a:chExt cx="2743200" cy="2653748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5000" y="2052157"/>
              <a:ext cx="2743200" cy="2653748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 rot="21101884">
              <a:off x="5919030" y="2948351"/>
              <a:ext cx="232001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Tax Tip - </a:t>
              </a:r>
              <a:r>
                <a:rPr lang="en-US" sz="2400" spc="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Sketchy" panose="02000603000000000000" pitchFamily="2" charset="0"/>
                  <a:ea typeface="Sketchy" panose="02000603000000000000" pitchFamily="2" charset="0"/>
                </a:rPr>
                <a:t>Print your Invoices</a:t>
              </a:r>
              <a:endParaRPr lang="en-US" sz="2400" dirty="0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378372" y="4025254"/>
            <a:ext cx="4498427" cy="255454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Go to your </a:t>
            </a:r>
            <a:r>
              <a:rPr lang="en-US" sz="2000" i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my</a:t>
            </a: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doTERRA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office</a:t>
            </a: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Select Wellness Advocate Services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Select Account Inquiry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Click on the highlighted Invoice #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PRINT!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0"/>
            <a:ext cx="48577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10460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583">
        <p:fade/>
      </p:transition>
    </mc:Choice>
    <mc:Fallback xmlns="">
      <p:transition spd="med" advTm="458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TIMING" val="|3.1|11.4|5|3.2|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TIMING" val="|3.1|11.4|5|3.2|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TIMING" val="|3.1|11.4|5|3.2|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TIMING" val="|3.1|11.4|5|3.2|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TIMING" val="|3.1|11.4|5|3.2|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TIMING" val="|3.1|11.4|5|3.2|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TIMING" val="|3.1|11.4|5|3.2|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TIMING" val="|3.1|11.4|5|3.2|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</TotalTime>
  <Words>1195</Words>
  <Application>Microsoft Office PowerPoint</Application>
  <PresentationFormat>On-screen Show (4:3)</PresentationFormat>
  <Paragraphs>194</Paragraphs>
  <Slides>22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Ten Business To Dos with Eva Gremmert EA</vt:lpstr>
      <vt:lpstr>PowerPoint Presentation</vt:lpstr>
      <vt:lpstr>To Do: #1 Be the CEO</vt:lpstr>
      <vt:lpstr>PowerPoint Presentation</vt:lpstr>
      <vt:lpstr>To Do: #2 Be Ready</vt:lpstr>
      <vt:lpstr>PowerPoint Presentation</vt:lpstr>
      <vt:lpstr>To Do: #3 Follow Up</vt:lpstr>
      <vt:lpstr>To Do: #4 Organize Your Paperwork</vt:lpstr>
      <vt:lpstr>PowerPoint Presentation</vt:lpstr>
      <vt:lpstr>To Do: #5 Organize You</vt:lpstr>
      <vt:lpstr>PowerPoint Presentation</vt:lpstr>
      <vt:lpstr>To Do: #6 Hire Professionals</vt:lpstr>
      <vt:lpstr>To Do: #7 Be the CFO</vt:lpstr>
      <vt:lpstr>PowerPoint Presentation</vt:lpstr>
      <vt:lpstr>To Do: #8 Be Aware of Timewasters</vt:lpstr>
      <vt:lpstr>PowerPoint Presentation</vt:lpstr>
      <vt:lpstr>To Do: #9 Recruits</vt:lpstr>
      <vt:lpstr>PowerPoint Presentation</vt:lpstr>
      <vt:lpstr>To Do: #10 Business Strategy</vt:lpstr>
      <vt:lpstr>Next Steps: TAKE ACTION</vt:lpstr>
      <vt:lpstr>Resources on http://goalsmadereal.com/</vt:lpstr>
      <vt:lpstr>Ten Business To Dos with Eva Gremmert EA</vt:lpstr>
    </vt:vector>
  </TitlesOfParts>
  <Company>Axiom Global, Inc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Ten Business Tips</dc:title>
  <dc:creator>Lori Oviatt</dc:creator>
  <cp:lastModifiedBy>Lori Oviatt</cp:lastModifiedBy>
  <cp:revision>40</cp:revision>
  <dcterms:created xsi:type="dcterms:W3CDTF">2015-02-06T19:22:26Z</dcterms:created>
  <dcterms:modified xsi:type="dcterms:W3CDTF">2015-02-14T03:03:43Z</dcterms:modified>
</cp:coreProperties>
</file>